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4"/>
    <p:sldMasterId id="2147483712" r:id="rId5"/>
    <p:sldMasterId id="2147483724" r:id="rId6"/>
  </p:sldMasterIdLst>
  <p:notesMasterIdLst>
    <p:notesMasterId r:id="rId17"/>
  </p:notesMasterIdLst>
  <p:handoutMasterIdLst>
    <p:handoutMasterId r:id="rId18"/>
  </p:handoutMasterIdLst>
  <p:sldIdLst>
    <p:sldId id="273" r:id="rId7"/>
    <p:sldId id="291" r:id="rId8"/>
    <p:sldId id="301" r:id="rId9"/>
    <p:sldId id="325" r:id="rId10"/>
    <p:sldId id="321" r:id="rId11"/>
    <p:sldId id="328" r:id="rId12"/>
    <p:sldId id="312" r:id="rId13"/>
    <p:sldId id="327" r:id="rId14"/>
    <p:sldId id="313" r:id="rId15"/>
    <p:sldId id="300" r:id="rId16"/>
  </p:sldIdLst>
  <p:sldSz cx="12192000" cy="6858000"/>
  <p:notesSz cx="7099300" cy="10234613"/>
  <p:defaultTextStyle>
    <a:defPPr>
      <a:defRPr lang="en-US"/>
    </a:defPPr>
    <a:lvl1pPr marL="0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orient="horz" pos="3083" userDrawn="1">
          <p15:clr>
            <a:srgbClr val="A4A3A4"/>
          </p15:clr>
        </p15:guide>
        <p15:guide id="5" pos="309" userDrawn="1">
          <p15:clr>
            <a:srgbClr val="A4A3A4"/>
          </p15:clr>
        </p15:guide>
        <p15:guide id="8" orient="horz" pos="2074" userDrawn="1">
          <p15:clr>
            <a:srgbClr val="A4A3A4"/>
          </p15:clr>
        </p15:guide>
        <p15:guide id="11" pos="5535" userDrawn="1">
          <p15:clr>
            <a:srgbClr val="A4A3A4"/>
          </p15:clr>
        </p15:guide>
        <p15:guide id="12" pos="5443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  <p15:guide id="14" orient="horz" pos="4111" userDrawn="1">
          <p15:clr>
            <a:srgbClr val="A4A3A4"/>
          </p15:clr>
        </p15:guide>
        <p15:guide id="15" orient="horz" pos="2765" userDrawn="1">
          <p15:clr>
            <a:srgbClr val="A4A3A4"/>
          </p15:clr>
        </p15:guide>
        <p15:guide id="16" pos="3840" userDrawn="1">
          <p15:clr>
            <a:srgbClr val="A4A3A4"/>
          </p15:clr>
        </p15:guide>
        <p15:guide id="17" pos="412" userDrawn="1">
          <p15:clr>
            <a:srgbClr val="A4A3A4"/>
          </p15:clr>
        </p15:guide>
        <p15:guide id="18" pos="7380" userDrawn="1">
          <p15:clr>
            <a:srgbClr val="A4A3A4"/>
          </p15:clr>
        </p15:guide>
        <p15:guide id="19" pos="7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BF44"/>
    <a:srgbClr val="BC141C"/>
    <a:srgbClr val="B5131B"/>
    <a:srgbClr val="C2141C"/>
    <a:srgbClr val="A3091B"/>
    <a:srgbClr val="D8161F"/>
    <a:srgbClr val="DF1721"/>
    <a:srgbClr val="C9151E"/>
    <a:srgbClr val="DB1720"/>
    <a:srgbClr val="BB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1345" autoAdjust="0"/>
  </p:normalViewPr>
  <p:slideViewPr>
    <p:cSldViewPr snapToGrid="0" showGuides="1">
      <p:cViewPr varScale="1">
        <p:scale>
          <a:sx n="88" d="100"/>
          <a:sy n="88" d="100"/>
        </p:scale>
        <p:origin x="504" y="62"/>
      </p:cViewPr>
      <p:guideLst>
        <p:guide orient="horz" pos="1620"/>
        <p:guide pos="2880"/>
        <p:guide orient="horz" pos="3083"/>
        <p:guide pos="309"/>
        <p:guide orient="horz" pos="2074"/>
        <p:guide pos="5535"/>
        <p:guide pos="5443"/>
        <p:guide orient="horz" pos="2160"/>
        <p:guide orient="horz" pos="4111"/>
        <p:guide orient="horz" pos="2765"/>
        <p:guide pos="3840"/>
        <p:guide pos="412"/>
        <p:guide pos="7380"/>
        <p:guide pos="7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2436" y="-114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r">
              <a:defRPr sz="1400"/>
            </a:lvl1pPr>
          </a:lstStyle>
          <a:p>
            <a:fld id="{F481E118-1CEA-43E8-BD51-A8A2CBD62889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r">
              <a:defRPr sz="1400"/>
            </a:lvl1pPr>
          </a:lstStyle>
          <a:p>
            <a:fld id="{7CB1C5FA-467D-48F3-9F36-205F533C0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208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r">
              <a:defRPr sz="1400"/>
            </a:lvl1pPr>
          </a:lstStyle>
          <a:p>
            <a:fld id="{F0389419-4E28-4B58-9AA2-383238311FDA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6250" y="1277938"/>
            <a:ext cx="61468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20" tIns="47960" rIns="95920" bIns="4796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0" y="4925410"/>
            <a:ext cx="5679440" cy="4029879"/>
          </a:xfrm>
          <a:prstGeom prst="rect">
            <a:avLst/>
          </a:prstGeom>
        </p:spPr>
        <p:txBody>
          <a:bodyPr vert="horz" lIns="95920" tIns="47960" rIns="95920" bIns="4796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r">
              <a:defRPr sz="1400"/>
            </a:lvl1pPr>
          </a:lstStyle>
          <a:p>
            <a:fld id="{39DC57ED-270C-43E3-91AA-48F4CC1938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1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latin typeface="Calibri" panose="020F0502020204030204" pitchFamily="34" charset="0"/>
              </a:rPr>
              <a:t>UO</a:t>
            </a:r>
            <a:r>
              <a:rPr lang="fr-FR" sz="1200" baseline="-25000" dirty="0" smtClean="0">
                <a:latin typeface="Calibri" panose="020F0502020204030204" pitchFamily="34" charset="0"/>
              </a:rPr>
              <a:t>2</a:t>
            </a:r>
            <a:r>
              <a:rPr lang="fr-FR" sz="1200" dirty="0" smtClean="0">
                <a:latin typeface="Calibri" panose="020F0502020204030204" pitchFamily="34" charset="0"/>
              </a:rPr>
              <a:t> fuel pins, Zr </a:t>
            </a:r>
            <a:r>
              <a:rPr lang="fr-FR" sz="1200" dirty="0" err="1" smtClean="0">
                <a:latin typeface="Calibri" panose="020F0502020204030204" pitchFamily="34" charset="0"/>
              </a:rPr>
              <a:t>cladded</a:t>
            </a:r>
            <a:r>
              <a:rPr lang="fr-FR" sz="1200" dirty="0" smtClean="0">
                <a:latin typeface="Calibri" panose="020F0502020204030204" pitchFamily="34" charset="0"/>
              </a:rPr>
              <a:t>, pitch 1.26cm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066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0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3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ED1C4103-FF01-4613-BB77-A54429AC18D2}" type="datetime4">
              <a:rPr lang="fr-FR" noProof="0" smtClean="0"/>
              <a:t>29 novembre 2019</a:t>
            </a:fld>
            <a:endParaRPr lang="fr-FR" noProof="0" dirty="0"/>
          </a:p>
        </p:txBody>
      </p:sp>
      <p:sp>
        <p:nvSpPr>
          <p:cNvPr id="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2" name="Picture 9" descr="cea_logo_small2.jpg">
            <a:extLst>
              <a:ext uri="{FF2B5EF4-FFF2-40B4-BE49-F238E27FC236}">
                <a16:creationId xmlns:a16="http://schemas.microsoft.com/office/drawing/2014/main" id="{61A89C60-6BFE-4912-9B9B-D56E846D59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946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d'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DDA024-CC5C-49D4-9EDE-B13C9CE4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6952101-6F0D-4470-B900-D7C009A83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60769C5C-EDFB-44C6-A754-7FD9C1B5A1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22719" y="1358084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1F07BDA-5AB0-410C-A329-8C06350E1E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3367" y="1358085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95E4514-E62C-42B5-BE1E-5F1CD3D2A789}"/>
              </a:ext>
            </a:extLst>
          </p:cNvPr>
          <p:cNvCxnSpPr/>
          <p:nvPr userDrawn="1"/>
        </p:nvCxnSpPr>
        <p:spPr>
          <a:xfrm flipH="1">
            <a:off x="1310932" y="2332809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5C946E34-2083-434D-8404-8F5AEE71F0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02399" y="1358085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653795C-036F-4780-863C-5F5B75D45AC9}"/>
              </a:ext>
            </a:extLst>
          </p:cNvPr>
          <p:cNvCxnSpPr/>
          <p:nvPr userDrawn="1"/>
        </p:nvCxnSpPr>
        <p:spPr>
          <a:xfrm flipH="1">
            <a:off x="6228757" y="2332809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B755FE5F-FBAE-4CEA-8895-84E4F212E51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28757" y="1358084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8" name="Espace réservé pour une image  4">
            <a:extLst>
              <a:ext uri="{FF2B5EF4-FFF2-40B4-BE49-F238E27FC236}">
                <a16:creationId xmlns:a16="http://schemas.microsoft.com/office/drawing/2014/main" id="{22ADC67F-E797-4291-A8E3-0F55CBC9501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22719" y="2599419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8B209393-3874-4ED2-8083-767200A49E1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33367" y="2599420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30" name="Connecteur droit 9">
            <a:extLst>
              <a:ext uri="{FF2B5EF4-FFF2-40B4-BE49-F238E27FC236}">
                <a16:creationId xmlns:a16="http://schemas.microsoft.com/office/drawing/2014/main" id="{89635DC8-0DE1-45BF-B660-9978E7ECF557}"/>
              </a:ext>
            </a:extLst>
          </p:cNvPr>
          <p:cNvCxnSpPr/>
          <p:nvPr userDrawn="1"/>
        </p:nvCxnSpPr>
        <p:spPr>
          <a:xfrm flipH="1">
            <a:off x="1310932" y="3574144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Espace réservé du texte 7">
            <a:extLst>
              <a:ext uri="{FF2B5EF4-FFF2-40B4-BE49-F238E27FC236}">
                <a16:creationId xmlns:a16="http://schemas.microsoft.com/office/drawing/2014/main" id="{9946E2AE-62D6-4FF6-ADAD-DB3C797B84E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802399" y="2599420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51" name="Connecteur droit 11">
            <a:extLst>
              <a:ext uri="{FF2B5EF4-FFF2-40B4-BE49-F238E27FC236}">
                <a16:creationId xmlns:a16="http://schemas.microsoft.com/office/drawing/2014/main" id="{F1FD97AF-E44C-4020-83DE-C9ED10C337D5}"/>
              </a:ext>
            </a:extLst>
          </p:cNvPr>
          <p:cNvCxnSpPr/>
          <p:nvPr userDrawn="1"/>
        </p:nvCxnSpPr>
        <p:spPr>
          <a:xfrm flipH="1">
            <a:off x="6228757" y="3574144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Espace réservé pour une image  4">
            <a:extLst>
              <a:ext uri="{FF2B5EF4-FFF2-40B4-BE49-F238E27FC236}">
                <a16:creationId xmlns:a16="http://schemas.microsoft.com/office/drawing/2014/main" id="{C7A6CB66-2EE7-4D61-B8D8-B792649D951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28757" y="2599419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59" name="Espace réservé pour une image  4">
            <a:extLst>
              <a:ext uri="{FF2B5EF4-FFF2-40B4-BE49-F238E27FC236}">
                <a16:creationId xmlns:a16="http://schemas.microsoft.com/office/drawing/2014/main" id="{3796C7BE-5840-414D-923B-EAC0AD68146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622719" y="3979165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60" name="Espace réservé du texte 7">
            <a:extLst>
              <a:ext uri="{FF2B5EF4-FFF2-40B4-BE49-F238E27FC236}">
                <a16:creationId xmlns:a16="http://schemas.microsoft.com/office/drawing/2014/main" id="{CE59C844-7624-436B-B75F-12C324F1688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333367" y="3979166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1" name="Connecteur droit 9">
            <a:extLst>
              <a:ext uri="{FF2B5EF4-FFF2-40B4-BE49-F238E27FC236}">
                <a16:creationId xmlns:a16="http://schemas.microsoft.com/office/drawing/2014/main" id="{9B1F7315-6020-43F3-A5F2-9D49CFABB18F}"/>
              </a:ext>
            </a:extLst>
          </p:cNvPr>
          <p:cNvCxnSpPr/>
          <p:nvPr userDrawn="1"/>
        </p:nvCxnSpPr>
        <p:spPr>
          <a:xfrm flipH="1">
            <a:off x="1310932" y="4953890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Espace réservé du texte 7">
            <a:extLst>
              <a:ext uri="{FF2B5EF4-FFF2-40B4-BE49-F238E27FC236}">
                <a16:creationId xmlns:a16="http://schemas.microsoft.com/office/drawing/2014/main" id="{4B68E589-D2AB-420B-BDA7-B7843429653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802399" y="3979166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3" name="Connecteur droit 11">
            <a:extLst>
              <a:ext uri="{FF2B5EF4-FFF2-40B4-BE49-F238E27FC236}">
                <a16:creationId xmlns:a16="http://schemas.microsoft.com/office/drawing/2014/main" id="{29D8923A-A92A-409D-890D-0ADA5FE8AE8B}"/>
              </a:ext>
            </a:extLst>
          </p:cNvPr>
          <p:cNvCxnSpPr/>
          <p:nvPr userDrawn="1"/>
        </p:nvCxnSpPr>
        <p:spPr>
          <a:xfrm flipH="1">
            <a:off x="6228757" y="4953890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Espace réservé pour une image  4">
            <a:extLst>
              <a:ext uri="{FF2B5EF4-FFF2-40B4-BE49-F238E27FC236}">
                <a16:creationId xmlns:a16="http://schemas.microsoft.com/office/drawing/2014/main" id="{C520D07C-5182-487C-93B4-740F5F6694B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228757" y="3979165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65" name="Espace réservé pour une image  4">
            <a:extLst>
              <a:ext uri="{FF2B5EF4-FFF2-40B4-BE49-F238E27FC236}">
                <a16:creationId xmlns:a16="http://schemas.microsoft.com/office/drawing/2014/main" id="{88E492D9-B1FB-497C-AE54-9777D95A617A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626660" y="5228680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66" name="Espace réservé du texte 7">
            <a:extLst>
              <a:ext uri="{FF2B5EF4-FFF2-40B4-BE49-F238E27FC236}">
                <a16:creationId xmlns:a16="http://schemas.microsoft.com/office/drawing/2014/main" id="{7EC16F37-C59A-4483-A7AC-A499B083B30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37308" y="5228681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7" name="Connecteur droit 9">
            <a:extLst>
              <a:ext uri="{FF2B5EF4-FFF2-40B4-BE49-F238E27FC236}">
                <a16:creationId xmlns:a16="http://schemas.microsoft.com/office/drawing/2014/main" id="{E75DD157-1B84-4D38-B8C3-CEF8C99055BA}"/>
              </a:ext>
            </a:extLst>
          </p:cNvPr>
          <p:cNvCxnSpPr/>
          <p:nvPr userDrawn="1"/>
        </p:nvCxnSpPr>
        <p:spPr>
          <a:xfrm flipH="1">
            <a:off x="1314873" y="6203405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Espace réservé du texte 7">
            <a:extLst>
              <a:ext uri="{FF2B5EF4-FFF2-40B4-BE49-F238E27FC236}">
                <a16:creationId xmlns:a16="http://schemas.microsoft.com/office/drawing/2014/main" id="{31812CFC-354D-4188-A115-40F9E1BE959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806340" y="5228681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9" name="Connecteur droit 11">
            <a:extLst>
              <a:ext uri="{FF2B5EF4-FFF2-40B4-BE49-F238E27FC236}">
                <a16:creationId xmlns:a16="http://schemas.microsoft.com/office/drawing/2014/main" id="{DF7F2929-78B2-469D-8E02-2703095EC7FF}"/>
              </a:ext>
            </a:extLst>
          </p:cNvPr>
          <p:cNvCxnSpPr/>
          <p:nvPr userDrawn="1"/>
        </p:nvCxnSpPr>
        <p:spPr>
          <a:xfrm flipH="1">
            <a:off x="6232698" y="6203405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Espace réservé pour une image  4">
            <a:extLst>
              <a:ext uri="{FF2B5EF4-FFF2-40B4-BE49-F238E27FC236}">
                <a16:creationId xmlns:a16="http://schemas.microsoft.com/office/drawing/2014/main" id="{803C1564-8FCE-41DC-879F-588392A66C6B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232698" y="5228680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902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359965" y="2277417"/>
            <a:ext cx="6354635" cy="6247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579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3400" kern="12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fr-FR" noProof="0" dirty="0"/>
              <a:t>Merci de votre attention</a:t>
            </a:r>
          </a:p>
        </p:txBody>
      </p:sp>
      <p:sp>
        <p:nvSpPr>
          <p:cNvPr id="10" name="Espace réservé du texte 18"/>
          <p:cNvSpPr>
            <a:spLocks noGrp="1"/>
          </p:cNvSpPr>
          <p:nvPr>
            <p:ph type="body" sz="quarter" idx="10" hasCustomPrompt="1"/>
          </p:nvPr>
        </p:nvSpPr>
        <p:spPr>
          <a:xfrm>
            <a:off x="1322359" y="4403564"/>
            <a:ext cx="9130864" cy="267471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z="1000" b="1" noProof="0" dirty="0">
                <a:solidFill>
                  <a:schemeClr val="tx1"/>
                </a:solidFill>
                <a:latin typeface="Calibri"/>
                <a:cs typeface="Calibri"/>
              </a:rPr>
              <a:t>Crédits photos </a:t>
            </a:r>
            <a:r>
              <a:rPr lang="fr-FR" sz="1000" noProof="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4359965" y="3140287"/>
            <a:ext cx="6285653" cy="405970"/>
          </a:xfrm>
        </p:spPr>
        <p:txBody>
          <a:bodyPr>
            <a:spAutoFit/>
          </a:bodyPr>
          <a:lstStyle>
            <a:lvl1pPr marL="0" indent="0">
              <a:buFontTx/>
              <a:buNone/>
              <a:defRPr lang="fr-FR" sz="2000" kern="1200" smtClean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z="2000" kern="1200" noProof="0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Mise à jour 20 mai 2019</a:t>
            </a:r>
            <a:endParaRPr lang="fr-FR" noProof="0" dirty="0"/>
          </a:p>
        </p:txBody>
      </p:sp>
      <p:sp>
        <p:nvSpPr>
          <p:cNvPr id="12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4339916" y="3564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6" name="Picture 9" descr="cea_logo_small2.jpg">
            <a:extLst>
              <a:ext uri="{FF2B5EF4-FFF2-40B4-BE49-F238E27FC236}">
                <a16:creationId xmlns:a16="http://schemas.microsoft.com/office/drawing/2014/main" id="{9ACC02E3-8987-4096-B349-1EDE0C3CF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7181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"/>
            <a:ext cx="12192000" cy="5998464"/>
          </a:xfrm>
          <a:prstGeom prst="rect">
            <a:avLst/>
          </a:prstGeom>
        </p:spPr>
      </p:pic>
      <p:sp>
        <p:nvSpPr>
          <p:cNvPr id="16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Annexes</a:t>
            </a:r>
          </a:p>
        </p:txBody>
      </p:sp>
      <p:sp>
        <p:nvSpPr>
          <p:cNvPr id="19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13 mai 2019</a:t>
            </a:r>
          </a:p>
        </p:txBody>
      </p:sp>
      <p:pic>
        <p:nvPicPr>
          <p:cNvPr id="9" name="Picture 9" descr="cea_logo_small2.jpg">
            <a:extLst>
              <a:ext uri="{FF2B5EF4-FFF2-40B4-BE49-F238E27FC236}">
                <a16:creationId xmlns:a16="http://schemas.microsoft.com/office/drawing/2014/main" id="{E3F4C435-57FD-44D7-87B7-AFBBAF1474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149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11157188" y="6665909"/>
            <a:ext cx="837259" cy="169277"/>
          </a:xfrm>
        </p:spPr>
        <p:txBody>
          <a:bodyPr/>
          <a:lstStyle/>
          <a:p>
            <a:pPr algn="ctr"/>
            <a:fld id="{854A34C9-9A4B-6445-85E1-F779B5E87362}" type="slidenum">
              <a:rPr lang="fr-FR" sz="11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1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101" y="1892877"/>
            <a:ext cx="10515600" cy="1594135"/>
          </a:xfrm>
          <a:prstGeom prst="rect">
            <a:avLst/>
          </a:prstGeom>
        </p:spPr>
        <p:txBody>
          <a:bodyPr vert="horz" lIns="145143" tIns="72571" rIns="145143" bIns="72571" rtlCol="0">
            <a:spAutoFit/>
          </a:bodyPr>
          <a:lstStyle>
            <a:lvl1pPr>
              <a:defRPr sz="3200"/>
            </a:lvl1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098" y="1067647"/>
            <a:ext cx="10565835" cy="5721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fr-FR" dirty="0" smtClean="0"/>
              <a:t>Texte simple de la diapositive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2593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29 novembre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1"/>
            <a:ext cx="3668184" cy="163194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2FD105EA-94EE-46C1-B868-95A7A374C9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9585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73908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323489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684" y="1835150"/>
            <a:ext cx="58420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038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46554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29 novembre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1"/>
            <a:ext cx="3668184" cy="163194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EAA2C111-6F79-47B2-B9C7-2600B24884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78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29 novembre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1"/>
            <a:ext cx="3668184" cy="163194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68C201E4-093D-4AEE-A767-CB9D97D23D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50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06679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427964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684" y="1835150"/>
            <a:ext cx="58420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48433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4134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528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0520F-F2B4-4144-B2A0-D31492DE5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90C283F-3F6C-463B-B6FF-C5A1120E75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A0235D1-1CA4-4813-8F9E-8EA6F5F924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27" name="Titre 4">
            <a:extLst>
              <a:ext uri="{FF2B5EF4-FFF2-40B4-BE49-F238E27FC236}">
                <a16:creationId xmlns:a16="http://schemas.microsoft.com/office/drawing/2014/main" id="{9EB6429C-6B7C-4EE1-B9DC-E41E0338FCE4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00B39465-DFB6-4F0B-AD93-34B67A43F556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75259" y="1835212"/>
            <a:ext cx="2029261" cy="1950713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05215E8A-C584-469C-8777-F84DF88AD45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2336050" y="1835213"/>
            <a:ext cx="1971551" cy="118408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295F236-0258-44BD-A085-BC26E990060E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446232" y="1835151"/>
            <a:ext cx="1571453" cy="1280980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5" name="Espace réservé pour une image  34">
            <a:extLst>
              <a:ext uri="{FF2B5EF4-FFF2-40B4-BE49-F238E27FC236}">
                <a16:creationId xmlns:a16="http://schemas.microsoft.com/office/drawing/2014/main" id="{10F23775-F583-446B-ADBA-A32E31D6D2FB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437705" y="3298825"/>
            <a:ext cx="1579355" cy="1138108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CBB53359-B79D-4793-A0BA-531D16C92DB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2343153" y="3201989"/>
            <a:ext cx="1955921" cy="583936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7629CC81-1DE8-42E7-8943-496B487C7A15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75684" y="3968620"/>
            <a:ext cx="2023533" cy="51792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41" name="Espace réservé pour une image  40">
            <a:extLst>
              <a:ext uri="{FF2B5EF4-FFF2-40B4-BE49-F238E27FC236}">
                <a16:creationId xmlns:a16="http://schemas.microsoft.com/office/drawing/2014/main" id="{3D9A0616-6187-42B8-A49C-5704495AFA0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75684" y="4673601"/>
            <a:ext cx="2023533" cy="51792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3" name="Espace réservé pour une image  42">
            <a:extLst>
              <a:ext uri="{FF2B5EF4-FFF2-40B4-BE49-F238E27FC236}">
                <a16:creationId xmlns:a16="http://schemas.microsoft.com/office/drawing/2014/main" id="{10BA3FEF-381F-4AA8-9215-136F5361141D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2336049" y="3968619"/>
            <a:ext cx="1955800" cy="1222904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5" name="Espace réservé pour une image  44">
            <a:extLst>
              <a:ext uri="{FF2B5EF4-FFF2-40B4-BE49-F238E27FC236}">
                <a16:creationId xmlns:a16="http://schemas.microsoft.com/office/drawing/2014/main" id="{8FD27BC5-345B-4477-941A-3575E8185B4F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425952" y="4619627"/>
            <a:ext cx="1591733" cy="571896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42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51394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77697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4000" y="1600805"/>
            <a:ext cx="5842000" cy="138264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838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90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476587" y="196178"/>
            <a:ext cx="10972800" cy="379192"/>
          </a:xfrm>
          <a:prstGeom prst="rect">
            <a:avLst/>
          </a:prstGeom>
        </p:spPr>
        <p:txBody>
          <a:bodyPr vert="horz" lIns="127723" tIns="50285" rIns="127723" bIns="50285" rtlCol="0" anchor="ctr">
            <a:spAutoFit/>
          </a:bodyPr>
          <a:lstStyle>
            <a:lvl1pPr>
              <a:defRPr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7691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solidFill>
              <a:srgbClr val="BC14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/>
        </p:nvSpPr>
        <p:spPr>
          <a:xfrm>
            <a:off x="8791538" y="6666682"/>
            <a:ext cx="2111537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7F22B5-7D27-43F2-84DD-15A13BA901E0}" type="datetime4">
              <a:rPr lang="fr-FR" sz="11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14 décembre 2020</a:t>
            </a:fld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615288" y="6658218"/>
            <a:ext cx="541348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</a:rPr>
              <a:t>Auteur</a:t>
            </a: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E3A1A842-E559-4871-963A-CC87460B1B6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4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4" r:id="rId2"/>
    <p:sldLayoutId id="2147483705" r:id="rId3"/>
    <p:sldLayoutId id="2147483710" r:id="rId4"/>
    <p:sldLayoutId id="2147483706" r:id="rId5"/>
    <p:sldLayoutId id="2147483709" r:id="rId6"/>
    <p:sldLayoutId id="2147483711" r:id="rId7"/>
    <p:sldLayoutId id="2147483708" r:id="rId8"/>
    <p:sldLayoutId id="2147483707" r:id="rId9"/>
    <p:sldLayoutId id="2147483732" r:id="rId10"/>
    <p:sldLayoutId id="2147483701" r:id="rId11"/>
    <p:sldLayoutId id="2147483702" r:id="rId12"/>
    <p:sldLayoutId id="2147483734" r:id="rId13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/>
        </p:nvSpPr>
        <p:spPr>
          <a:xfrm>
            <a:off x="8791538" y="6666682"/>
            <a:ext cx="2111537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7F22B5-7D27-43F2-84DD-15A13BA901E0}" type="datetime4">
              <a:rPr lang="fr-FR" sz="11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14 décembre 2020</a:t>
            </a:fld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615288" y="6658218"/>
            <a:ext cx="541348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</a:rPr>
              <a:t>Auteur</a:t>
            </a: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D93EF9F4-AE34-49DC-97D0-FAD9D8820A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6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9" r:id="rId3"/>
    <p:sldLayoutId id="2147483717" r:id="rId4"/>
    <p:sldLayoutId id="2147483718" r:id="rId5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solidFill>
              <a:srgbClr val="BC14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/>
        </p:nvSpPr>
        <p:spPr>
          <a:xfrm>
            <a:off x="8791538" y="6666682"/>
            <a:ext cx="2111537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7F22B5-7D27-43F2-84DD-15A13BA901E0}" type="datetime4">
              <a:rPr lang="fr-FR" sz="11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14 décembre 2020</a:t>
            </a:fld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615288" y="6658218"/>
            <a:ext cx="541348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</a:rPr>
              <a:t>Auteur</a:t>
            </a: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4F291D3A-8C0C-4FFD-BCAB-01B375405E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6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1" r:id="rId3"/>
    <p:sldLayoutId id="2147483729" r:id="rId4"/>
    <p:sldLayoutId id="2147483730" r:id="rId5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977614" y="3986958"/>
            <a:ext cx="9895174" cy="1254408"/>
          </a:xfrm>
        </p:spPr>
        <p:txBody>
          <a:bodyPr/>
          <a:lstStyle/>
          <a:p>
            <a:r>
              <a:rPr lang="en-US" sz="3600" dirty="0" smtClean="0"/>
              <a:t>Status of the evaluation of n </a:t>
            </a:r>
            <a:r>
              <a:rPr lang="en-US" sz="3600" dirty="0"/>
              <a:t>+ </a:t>
            </a:r>
            <a:r>
              <a:rPr lang="en-US" sz="3600" baseline="30000" dirty="0"/>
              <a:t>56</a:t>
            </a:r>
            <a:r>
              <a:rPr lang="en-US" sz="3600" dirty="0"/>
              <a:t>Fe reaction </a:t>
            </a:r>
            <a:r>
              <a:rPr lang="en-US" sz="3600" dirty="0" smtClean="0"/>
              <a:t>data</a:t>
            </a:r>
          </a:p>
          <a:p>
            <a:r>
              <a:rPr lang="en-US" sz="3600" dirty="0" smtClean="0"/>
              <a:t>Focus on (</a:t>
            </a:r>
            <a:r>
              <a:rPr lang="en-US" sz="3600" dirty="0" err="1" smtClean="0"/>
              <a:t>n,inl</a:t>
            </a:r>
            <a:r>
              <a:rPr lang="en-US" sz="3600" dirty="0" smtClean="0"/>
              <a:t>)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Meeting INDEN, IAEA, Vienna, </a:t>
            </a:r>
            <a:r>
              <a:rPr lang="fr-FR" dirty="0" smtClean="0"/>
              <a:t>14-18 </a:t>
            </a:r>
            <a:r>
              <a:rPr lang="fr-FR" dirty="0" err="1" smtClean="0"/>
              <a:t>December</a:t>
            </a:r>
            <a:r>
              <a:rPr lang="fr-FR" dirty="0" smtClean="0"/>
              <a:t> </a:t>
            </a:r>
            <a:r>
              <a:rPr lang="fr-FR" dirty="0" smtClean="0"/>
              <a:t>2020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1113035" y="5469234"/>
            <a:ext cx="7745215" cy="755810"/>
          </a:xfrm>
        </p:spPr>
        <p:txBody>
          <a:bodyPr/>
          <a:lstStyle/>
          <a:p>
            <a:r>
              <a:rPr lang="fr-FR" dirty="0" smtClean="0"/>
              <a:t>M. DIAKAKI, </a:t>
            </a:r>
            <a:r>
              <a:rPr lang="en-US" dirty="0" smtClean="0"/>
              <a:t>G</a:t>
            </a:r>
            <a:r>
              <a:rPr lang="en-US" dirty="0"/>
              <a:t>. </a:t>
            </a:r>
            <a:r>
              <a:rPr lang="en-US" dirty="0" smtClean="0"/>
              <a:t>NOGUERE, </a:t>
            </a:r>
            <a:r>
              <a:rPr lang="en-US" dirty="0" smtClean="0"/>
              <a:t>P</a:t>
            </a:r>
            <a:r>
              <a:rPr lang="en-US" dirty="0"/>
              <a:t>. </a:t>
            </a:r>
            <a:r>
              <a:rPr lang="en-US" dirty="0" smtClean="0"/>
              <a:t>TAMAGNO, </a:t>
            </a:r>
            <a:r>
              <a:rPr lang="fr-FR" dirty="0" smtClean="0"/>
              <a:t>E. VANDERMEERSCH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660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1E5FA4-2561-46F7-87F2-2CFCDA392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FURTHER </a:t>
            </a:r>
            <a:r>
              <a:rPr lang="fr-FR" dirty="0" smtClean="0"/>
              <a:t>WORK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96235" y="1930631"/>
            <a:ext cx="10515600" cy="2621961"/>
          </a:xfrm>
        </p:spPr>
        <p:txBody>
          <a:bodyPr/>
          <a:lstStyle/>
          <a:p>
            <a:r>
              <a:rPr lang="fr-FR" dirty="0" err="1" smtClean="0"/>
              <a:t>Ongoing</a:t>
            </a:r>
            <a:r>
              <a:rPr lang="fr-FR" dirty="0" smtClean="0"/>
              <a:t> effort to </a:t>
            </a:r>
            <a:r>
              <a:rPr lang="fr-FR" dirty="0" err="1" smtClean="0"/>
              <a:t>extend</a:t>
            </a:r>
            <a:r>
              <a:rPr lang="fr-FR" dirty="0" smtClean="0"/>
              <a:t>  RRR to the </a:t>
            </a:r>
            <a:r>
              <a:rPr lang="fr-FR" dirty="0" err="1" smtClean="0"/>
              <a:t>highest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limit</a:t>
            </a:r>
            <a:r>
              <a:rPr lang="fr-FR" dirty="0" smtClean="0"/>
              <a:t>. </a:t>
            </a:r>
            <a:endParaRPr lang="fr-FR" dirty="0" smtClean="0"/>
          </a:p>
          <a:p>
            <a:r>
              <a:rPr lang="fr-FR" dirty="0" smtClean="0"/>
              <a:t>Description of fluctuations </a:t>
            </a:r>
            <a:r>
              <a:rPr lang="fr-FR" dirty="0" err="1" smtClean="0"/>
              <a:t>between</a:t>
            </a:r>
            <a:r>
              <a:rPr lang="fr-FR" dirty="0" smtClean="0"/>
              <a:t> 2 and 5MeV.</a:t>
            </a:r>
          </a:p>
          <a:p>
            <a:r>
              <a:rPr lang="fr-FR" dirty="0" smtClean="0"/>
              <a:t>Check </a:t>
            </a:r>
            <a:r>
              <a:rPr lang="fr-FR" dirty="0" err="1" smtClean="0"/>
              <a:t>evaluation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on </a:t>
            </a:r>
            <a:r>
              <a:rPr lang="fr-FR" dirty="0" err="1" smtClean="0"/>
              <a:t>integral</a:t>
            </a:r>
            <a:r>
              <a:rPr lang="fr-FR" dirty="0" smtClean="0"/>
              <a:t> </a:t>
            </a:r>
            <a:r>
              <a:rPr lang="fr-FR" dirty="0" err="1" smtClean="0"/>
              <a:t>experiments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have </a:t>
            </a:r>
            <a:r>
              <a:rPr lang="fr-FR" dirty="0" err="1" smtClean="0"/>
              <a:t>available</a:t>
            </a:r>
            <a:r>
              <a:rPr lang="fr-FR" dirty="0" smtClean="0"/>
              <a:t>.</a:t>
            </a:r>
          </a:p>
          <a:p>
            <a:r>
              <a:rPr lang="fr-FR" dirty="0" smtClean="0"/>
              <a:t>New PhD </a:t>
            </a:r>
            <a:r>
              <a:rPr lang="fr-FR" dirty="0" err="1" smtClean="0"/>
              <a:t>thesis</a:t>
            </a:r>
            <a:r>
              <a:rPr lang="fr-FR" dirty="0" smtClean="0"/>
              <a:t> </a:t>
            </a:r>
            <a:r>
              <a:rPr lang="fr-FR" dirty="0" err="1" smtClean="0"/>
              <a:t>starts</a:t>
            </a:r>
            <a:r>
              <a:rPr lang="fr-FR" dirty="0" smtClean="0"/>
              <a:t> in 2021 to </a:t>
            </a:r>
            <a:r>
              <a:rPr lang="fr-FR" dirty="0" err="1" smtClean="0"/>
              <a:t>work</a:t>
            </a:r>
            <a:r>
              <a:rPr lang="fr-FR" dirty="0" smtClean="0"/>
              <a:t> on the new </a:t>
            </a:r>
            <a:r>
              <a:rPr lang="fr-FR" dirty="0" err="1" smtClean="0"/>
              <a:t>campaign</a:t>
            </a:r>
            <a:r>
              <a:rPr lang="fr-FR" dirty="0" smtClean="0"/>
              <a:t> of 56Fe </a:t>
            </a:r>
            <a:r>
              <a:rPr lang="fr-FR" dirty="0" err="1" smtClean="0"/>
              <a:t>microscopic</a:t>
            </a:r>
            <a:r>
              <a:rPr lang="fr-FR" dirty="0" smtClean="0"/>
              <a:t> </a:t>
            </a:r>
            <a:r>
              <a:rPr lang="fr-FR" dirty="0" err="1" smtClean="0"/>
              <a:t>measurements</a:t>
            </a:r>
            <a:r>
              <a:rPr lang="fr-FR" dirty="0" smtClean="0"/>
              <a:t> at GELINA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enriched</a:t>
            </a:r>
            <a:r>
              <a:rPr lang="fr-FR" dirty="0" smtClean="0"/>
              <a:t> </a:t>
            </a:r>
            <a:r>
              <a:rPr lang="fr-FR" dirty="0" err="1" smtClean="0"/>
              <a:t>sample</a:t>
            </a:r>
            <a:r>
              <a:rPr lang="fr-FR" dirty="0"/>
              <a:t> </a:t>
            </a:r>
            <a:r>
              <a:rPr lang="fr-FR" dirty="0" smtClean="0"/>
              <a:t>((</a:t>
            </a:r>
            <a:r>
              <a:rPr lang="fr-FR" dirty="0" err="1" smtClean="0"/>
              <a:t>n,el</a:t>
            </a:r>
            <a:r>
              <a:rPr lang="fr-FR" dirty="0" smtClean="0"/>
              <a:t>), (</a:t>
            </a:r>
            <a:r>
              <a:rPr lang="fr-FR" dirty="0" err="1" smtClean="0"/>
              <a:t>n,inl</a:t>
            </a:r>
            <a:r>
              <a:rPr lang="fr-FR" dirty="0" smtClean="0"/>
              <a:t>), (</a:t>
            </a:r>
            <a:r>
              <a:rPr lang="fr-FR" dirty="0" err="1" smtClean="0"/>
              <a:t>n,tot</a:t>
            </a:r>
            <a:r>
              <a:rPr lang="fr-FR" dirty="0" smtClean="0"/>
              <a:t>),(n,</a:t>
            </a:r>
            <a:r>
              <a:rPr lang="el-GR" dirty="0" smtClean="0"/>
              <a:t>γ</a:t>
            </a:r>
            <a:r>
              <a:rPr lang="fr-FR" dirty="0" smtClean="0"/>
              <a:t>)..)</a:t>
            </a:r>
          </a:p>
          <a:p>
            <a:r>
              <a:rPr lang="fr-FR" dirty="0" smtClean="0"/>
              <a:t>+++++</a:t>
            </a:r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11157188" y="6665909"/>
            <a:ext cx="837259" cy="153888"/>
          </a:xfrm>
        </p:spPr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10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39906" y="6635578"/>
            <a:ext cx="1259091" cy="1842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endParaRPr lang="fr-FR" sz="1100" dirty="0"/>
          </a:p>
        </p:txBody>
      </p:sp>
      <p:sp>
        <p:nvSpPr>
          <p:cNvPr id="8" name="Rectangle 7"/>
          <p:cNvSpPr/>
          <p:nvPr/>
        </p:nvSpPr>
        <p:spPr>
          <a:xfrm>
            <a:off x="6540034" y="6635578"/>
            <a:ext cx="3214341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fr-FR" sz="1100" dirty="0" smtClean="0"/>
              <a:t>Meeting INDEN, IAEA, Vienna, </a:t>
            </a:r>
            <a:r>
              <a:rPr lang="fr-FR" sz="1100" dirty="0" smtClean="0"/>
              <a:t>14-18 </a:t>
            </a:r>
            <a:r>
              <a:rPr lang="fr-FR" sz="1100" dirty="0" err="1" smtClean="0"/>
              <a:t>December</a:t>
            </a:r>
            <a:r>
              <a:rPr lang="fr-FR" sz="1100" dirty="0" smtClean="0"/>
              <a:t> 2020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88829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OUTLINE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448588" y="1056364"/>
            <a:ext cx="8965411" cy="2106949"/>
          </a:xfrm>
        </p:spPr>
        <p:txBody>
          <a:bodyPr/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fr-FR" dirty="0"/>
              <a:t>Motivation: CIELO </a:t>
            </a:r>
            <a:r>
              <a:rPr lang="fr-FR" dirty="0" err="1"/>
              <a:t>project</a:t>
            </a:r>
            <a:r>
              <a:rPr lang="fr-FR" dirty="0"/>
              <a:t> (</a:t>
            </a:r>
            <a:r>
              <a:rPr lang="fr-FR" dirty="0" err="1"/>
              <a:t>complete</a:t>
            </a:r>
            <a:r>
              <a:rPr lang="fr-FR" dirty="0"/>
              <a:t> </a:t>
            </a:r>
            <a:r>
              <a:rPr lang="fr-FR" dirty="0" err="1"/>
              <a:t>evaluation</a:t>
            </a:r>
            <a:r>
              <a:rPr lang="fr-FR" dirty="0"/>
              <a:t> of all Fe isotopes):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difficult</a:t>
            </a:r>
            <a:r>
              <a:rPr lang="fr-FR" dirty="0"/>
              <a:t> to </a:t>
            </a:r>
            <a:r>
              <a:rPr lang="fr-FR" dirty="0" err="1"/>
              <a:t>extend</a:t>
            </a:r>
            <a:r>
              <a:rPr lang="fr-FR" dirty="0"/>
              <a:t> RRR to </a:t>
            </a:r>
            <a:r>
              <a:rPr lang="fr-FR" dirty="0" err="1"/>
              <a:t>higher</a:t>
            </a:r>
            <a:r>
              <a:rPr lang="fr-FR" dirty="0"/>
              <a:t> </a:t>
            </a:r>
            <a:r>
              <a:rPr lang="fr-FR" dirty="0" err="1"/>
              <a:t>energies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the initial </a:t>
            </a:r>
            <a:r>
              <a:rPr lang="fr-FR" dirty="0" err="1"/>
              <a:t>Froehner</a:t>
            </a:r>
            <a:r>
              <a:rPr lang="fr-FR" dirty="0"/>
              <a:t> </a:t>
            </a:r>
            <a:r>
              <a:rPr lang="fr-FR" dirty="0" err="1"/>
              <a:t>evaluation</a:t>
            </a:r>
            <a:r>
              <a:rPr lang="fr-FR" dirty="0"/>
              <a:t> (1977</a:t>
            </a:r>
            <a:r>
              <a:rPr lang="fr-FR" dirty="0" smtClean="0"/>
              <a:t>).</a:t>
            </a:r>
            <a:endParaRPr lang="fr-FR" dirty="0"/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fr-FR" dirty="0"/>
              <a:t>Goal: Complete </a:t>
            </a:r>
            <a:r>
              <a:rPr lang="fr-FR" dirty="0" err="1"/>
              <a:t>evaluation</a:t>
            </a:r>
            <a:r>
              <a:rPr lang="fr-FR" dirty="0"/>
              <a:t> of </a:t>
            </a:r>
            <a:r>
              <a:rPr lang="fr-FR" baseline="30000" dirty="0"/>
              <a:t>56</a:t>
            </a:r>
            <a:r>
              <a:rPr lang="fr-FR" dirty="0"/>
              <a:t>Fe, </a:t>
            </a:r>
            <a:r>
              <a:rPr lang="fr-FR" dirty="0" err="1"/>
              <a:t>from</a:t>
            </a:r>
            <a:r>
              <a:rPr lang="fr-FR" dirty="0"/>
              <a:t> RRR to continuum, </a:t>
            </a:r>
            <a:r>
              <a:rPr lang="fr-FR" dirty="0" err="1"/>
              <a:t>with</a:t>
            </a:r>
            <a:r>
              <a:rPr lang="fr-FR" dirty="0"/>
              <a:t> consistent </a:t>
            </a:r>
            <a:r>
              <a:rPr lang="fr-FR" dirty="0" err="1"/>
              <a:t>uncertainties</a:t>
            </a:r>
            <a:r>
              <a:rPr lang="fr-FR" dirty="0"/>
              <a:t> </a:t>
            </a:r>
            <a:r>
              <a:rPr lang="fr-FR" dirty="0" err="1"/>
              <a:t>treatment</a:t>
            </a:r>
            <a:r>
              <a:rPr lang="fr-FR" dirty="0"/>
              <a:t>. 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fr-FR" dirty="0"/>
              <a:t>The CONRAD code </a:t>
            </a:r>
            <a:r>
              <a:rPr lang="fr-FR" dirty="0" err="1"/>
              <a:t>used</a:t>
            </a:r>
            <a:r>
              <a:rPr lang="fr-FR" dirty="0"/>
              <a:t>, an </a:t>
            </a:r>
            <a:r>
              <a:rPr lang="fr-FR" dirty="0" err="1"/>
              <a:t>object</a:t>
            </a:r>
            <a:r>
              <a:rPr lang="fr-FR" dirty="0"/>
              <a:t> </a:t>
            </a:r>
            <a:r>
              <a:rPr lang="fr-FR" dirty="0" err="1"/>
              <a:t>oriented</a:t>
            </a:r>
            <a:r>
              <a:rPr lang="fr-FR" dirty="0"/>
              <a:t> </a:t>
            </a:r>
            <a:r>
              <a:rPr lang="fr-FR" dirty="0" err="1"/>
              <a:t>evaluation</a:t>
            </a:r>
            <a:r>
              <a:rPr lang="fr-FR" dirty="0"/>
              <a:t> </a:t>
            </a:r>
            <a:r>
              <a:rPr lang="fr-FR" dirty="0" err="1"/>
              <a:t>platform</a:t>
            </a:r>
            <a:r>
              <a:rPr lang="fr-FR" dirty="0"/>
              <a:t> </a:t>
            </a:r>
            <a:r>
              <a:rPr lang="fr-FR" dirty="0" err="1"/>
              <a:t>developed</a:t>
            </a:r>
            <a:r>
              <a:rPr lang="fr-FR" dirty="0"/>
              <a:t> at CEA Cadarache</a:t>
            </a:r>
            <a:r>
              <a:rPr lang="fr-FR" dirty="0" smtClean="0"/>
              <a:t>.</a:t>
            </a:r>
            <a:endParaRPr lang="fr-FR" dirty="0"/>
          </a:p>
          <a:p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93" y="2849311"/>
            <a:ext cx="5597911" cy="205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necteur droit 7"/>
          <p:cNvCxnSpPr/>
          <p:nvPr/>
        </p:nvCxnSpPr>
        <p:spPr>
          <a:xfrm flipV="1">
            <a:off x="6271820" y="2899809"/>
            <a:ext cx="0" cy="2601618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3152882" y="5118545"/>
            <a:ext cx="3118938" cy="1020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137929" y="5133323"/>
            <a:ext cx="296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err="1" smtClean="0">
                <a:solidFill>
                  <a:schemeClr val="accent2">
                    <a:lumMod val="50000"/>
                  </a:schemeClr>
                </a:solidFill>
              </a:rPr>
              <a:t>Current</a:t>
            </a:r>
            <a:r>
              <a:rPr lang="fr-FR" sz="1800" dirty="0" smtClean="0">
                <a:solidFill>
                  <a:schemeClr val="accent2">
                    <a:lumMod val="50000"/>
                  </a:schemeClr>
                </a:solidFill>
              </a:rPr>
              <a:t> RRR </a:t>
            </a:r>
            <a:r>
              <a:rPr lang="fr-FR" sz="1800" dirty="0" err="1" smtClean="0">
                <a:solidFill>
                  <a:schemeClr val="accent2">
                    <a:lumMod val="50000"/>
                  </a:schemeClr>
                </a:solidFill>
              </a:rPr>
              <a:t>limit</a:t>
            </a:r>
            <a:r>
              <a:rPr lang="fr-FR" sz="1800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</a:p>
          <a:p>
            <a:pPr algn="ctr"/>
            <a:r>
              <a:rPr lang="fr-FR" sz="1800" dirty="0" smtClean="0">
                <a:solidFill>
                  <a:schemeClr val="accent2">
                    <a:lumMod val="50000"/>
                  </a:schemeClr>
                </a:solidFill>
              </a:rPr>
              <a:t>850 </a:t>
            </a:r>
            <a:r>
              <a:rPr lang="fr-FR" sz="1800" dirty="0" err="1" smtClean="0">
                <a:solidFill>
                  <a:schemeClr val="accent2">
                    <a:lumMod val="50000"/>
                  </a:schemeClr>
                </a:solidFill>
              </a:rPr>
              <a:t>keV</a:t>
            </a:r>
            <a:endParaRPr lang="fr-FR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3" name="Connecteur droit 12"/>
          <p:cNvCxnSpPr>
            <a:stCxn id="17" idx="1"/>
          </p:cNvCxnSpPr>
          <p:nvPr/>
        </p:nvCxnSpPr>
        <p:spPr>
          <a:xfrm flipH="1" flipV="1">
            <a:off x="6677677" y="2899809"/>
            <a:ext cx="10636" cy="2594143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992421" y="5501427"/>
            <a:ext cx="296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err="1" smtClean="0">
                <a:solidFill>
                  <a:schemeClr val="accent2">
                    <a:lumMod val="50000"/>
                  </a:schemeClr>
                </a:solidFill>
              </a:rPr>
              <a:t>Studied</a:t>
            </a:r>
            <a:r>
              <a:rPr lang="fr-FR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fr-FR" sz="1800" dirty="0" smtClean="0">
                <a:solidFill>
                  <a:schemeClr val="accent2">
                    <a:lumMod val="50000"/>
                  </a:schemeClr>
                </a:solidFill>
              </a:rPr>
              <a:t>in the CIELO </a:t>
            </a:r>
            <a:r>
              <a:rPr lang="fr-FR" sz="1800" dirty="0" err="1" smtClean="0">
                <a:solidFill>
                  <a:schemeClr val="accent2">
                    <a:lumMod val="50000"/>
                  </a:schemeClr>
                </a:solidFill>
              </a:rPr>
              <a:t>project</a:t>
            </a:r>
            <a:r>
              <a:rPr lang="fr-FR" sz="1800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fr-FR" sz="1800" dirty="0">
                <a:solidFill>
                  <a:schemeClr val="accent2">
                    <a:lumMod val="50000"/>
                  </a:schemeClr>
                </a:solidFill>
              </a:rPr>
              <a:t>n</a:t>
            </a:r>
            <a:r>
              <a:rPr lang="fr-FR" sz="1800" dirty="0" smtClean="0">
                <a:solidFill>
                  <a:schemeClr val="accent2">
                    <a:lumMod val="50000"/>
                  </a:schemeClr>
                </a:solidFill>
              </a:rPr>
              <a:t>ot </a:t>
            </a:r>
            <a:r>
              <a:rPr lang="fr-FR" sz="1800" dirty="0" err="1" smtClean="0">
                <a:solidFill>
                  <a:schemeClr val="accent2">
                    <a:lumMod val="50000"/>
                  </a:schemeClr>
                </a:solidFill>
              </a:rPr>
              <a:t>retained</a:t>
            </a:r>
            <a:endParaRPr lang="fr-FR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271820" y="5435435"/>
            <a:ext cx="405857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688313" y="4893787"/>
            <a:ext cx="296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solidFill>
                  <a:schemeClr val="accent2">
                    <a:lumMod val="50000"/>
                  </a:schemeClr>
                </a:solidFill>
              </a:rPr>
              <a:t>&lt;5MeV: Fluctuations </a:t>
            </a:r>
            <a:r>
              <a:rPr lang="fr-FR" sz="1800" dirty="0" err="1" smtClean="0">
                <a:solidFill>
                  <a:schemeClr val="accent2">
                    <a:lumMod val="50000"/>
                  </a:schemeClr>
                </a:solidFill>
              </a:rPr>
              <a:t>difficult</a:t>
            </a:r>
            <a:r>
              <a:rPr lang="fr-FR" sz="1800" dirty="0" smtClean="0">
                <a:solidFill>
                  <a:schemeClr val="accent2">
                    <a:lumMod val="50000"/>
                  </a:schemeClr>
                </a:solidFill>
              </a:rPr>
              <a:t> to </a:t>
            </a:r>
            <a:r>
              <a:rPr lang="fr-FR" sz="1800" dirty="0" err="1" smtClean="0">
                <a:solidFill>
                  <a:schemeClr val="accent2">
                    <a:lumMod val="50000"/>
                  </a:schemeClr>
                </a:solidFill>
              </a:rPr>
              <a:t>describe</a:t>
            </a:r>
            <a:r>
              <a:rPr lang="fr-FR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sz="1800" dirty="0" err="1" smtClean="0">
                <a:solidFill>
                  <a:schemeClr val="accent2">
                    <a:lumMod val="50000"/>
                  </a:schemeClr>
                </a:solidFill>
              </a:rPr>
              <a:t>with</a:t>
            </a:r>
            <a:r>
              <a:rPr lang="fr-FR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sz="1800" dirty="0" err="1" smtClean="0">
                <a:solidFill>
                  <a:schemeClr val="accent2">
                    <a:lumMod val="50000"/>
                  </a:schemeClr>
                </a:solidFill>
              </a:rPr>
              <a:t>any</a:t>
            </a:r>
            <a:r>
              <a:rPr lang="fr-FR" sz="1800" dirty="0" smtClean="0">
                <a:solidFill>
                  <a:schemeClr val="accent2">
                    <a:lumMod val="50000"/>
                  </a:schemeClr>
                </a:solidFill>
              </a:rPr>
              <a:t> model</a:t>
            </a:r>
          </a:p>
          <a:p>
            <a:pPr algn="ctr"/>
            <a:r>
              <a:rPr lang="fr-FR" sz="1800" dirty="0" smtClean="0">
                <a:solidFill>
                  <a:schemeClr val="accent2">
                    <a:lumMod val="50000"/>
                  </a:schemeClr>
                </a:solidFill>
              </a:rPr>
              <a:t>&gt;5MeV: Optical model </a:t>
            </a:r>
            <a:r>
              <a:rPr lang="fr-FR" sz="1800" dirty="0" err="1" smtClean="0">
                <a:solidFill>
                  <a:schemeClr val="accent2">
                    <a:lumMod val="50000"/>
                  </a:schemeClr>
                </a:solidFill>
              </a:rPr>
              <a:t>calculations</a:t>
            </a:r>
            <a:endParaRPr lang="fr-FR" sz="18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6677677" y="4964259"/>
            <a:ext cx="1888927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639906" y="6635578"/>
            <a:ext cx="1259091" cy="1842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endParaRPr lang="fr-FR" sz="1100" dirty="0"/>
          </a:p>
        </p:txBody>
      </p:sp>
      <p:sp>
        <p:nvSpPr>
          <p:cNvPr id="19" name="Rectangle 18"/>
          <p:cNvSpPr/>
          <p:nvPr/>
        </p:nvSpPr>
        <p:spPr>
          <a:xfrm>
            <a:off x="6540034" y="6635578"/>
            <a:ext cx="3214341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fr-FR" sz="1100" dirty="0" smtClean="0"/>
              <a:t>Meeting INDEN, IAEA, Vienna, </a:t>
            </a:r>
            <a:r>
              <a:rPr lang="fr-FR" sz="1100" dirty="0" smtClean="0"/>
              <a:t>14-18 </a:t>
            </a:r>
            <a:r>
              <a:rPr lang="fr-FR" sz="1100" dirty="0" err="1" smtClean="0"/>
              <a:t>December</a:t>
            </a:r>
            <a:r>
              <a:rPr lang="fr-FR" sz="1100" dirty="0" smtClean="0"/>
              <a:t> 2020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40236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2697A5-F0F8-4A0E-8802-0A9BD2BD5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</p:spPr>
        <p:txBody>
          <a:bodyPr/>
          <a:lstStyle/>
          <a:p>
            <a:r>
              <a:rPr lang="en-US" dirty="0"/>
              <a:t>Resolved Resonances </a:t>
            </a:r>
            <a:r>
              <a:rPr lang="en-US" dirty="0" smtClean="0"/>
              <a:t>Region (up to 850keV)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B3C8B2E-30BE-4BE3-964B-5AE8D1CCB1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3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F52470E-E059-46CE-B245-3E20FF5303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87539" y="1191564"/>
            <a:ext cx="7085349" cy="17601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JEFF 3.1.1 </a:t>
            </a:r>
            <a:r>
              <a:rPr lang="fr-FR" dirty="0" err="1">
                <a:solidFill>
                  <a:schemeClr val="tx1"/>
                </a:solidFill>
              </a:rPr>
              <a:t>used</a:t>
            </a:r>
            <a:r>
              <a:rPr lang="fr-FR" dirty="0">
                <a:solidFill>
                  <a:schemeClr val="tx1"/>
                </a:solidFill>
              </a:rPr>
              <a:t> as a </a:t>
            </a:r>
            <a:r>
              <a:rPr lang="fr-FR" dirty="0" smtClean="0">
                <a:solidFill>
                  <a:schemeClr val="tx1"/>
                </a:solidFill>
              </a:rPr>
              <a:t>basis</a:t>
            </a:r>
          </a:p>
          <a:p>
            <a:r>
              <a:rPr lang="fr-FR" b="0" dirty="0" smtClean="0">
                <a:solidFill>
                  <a:schemeClr val="tx1"/>
                </a:solidFill>
              </a:rPr>
              <a:t>(</a:t>
            </a:r>
            <a:r>
              <a:rPr lang="fr-FR" b="0" dirty="0" err="1" smtClean="0">
                <a:solidFill>
                  <a:schemeClr val="tx1"/>
                </a:solidFill>
                <a:latin typeface="Calibri"/>
              </a:rPr>
              <a:t>Froehner’s</a:t>
            </a:r>
            <a:r>
              <a:rPr lang="fr-FR" b="0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fr-FR" b="0" dirty="0" err="1">
                <a:solidFill>
                  <a:schemeClr val="tx1"/>
                </a:solidFill>
                <a:latin typeface="Calibri"/>
              </a:rPr>
              <a:t>evaluation</a:t>
            </a:r>
            <a:r>
              <a:rPr lang="fr-FR" b="0" dirty="0">
                <a:solidFill>
                  <a:schemeClr val="tx1"/>
                </a:solidFill>
                <a:latin typeface="Calibri"/>
              </a:rPr>
              <a:t>, no information on </a:t>
            </a:r>
            <a:r>
              <a:rPr lang="fr-FR" b="0" dirty="0" err="1">
                <a:solidFill>
                  <a:schemeClr val="tx1"/>
                </a:solidFill>
                <a:latin typeface="Calibri"/>
              </a:rPr>
              <a:t>parameter</a:t>
            </a:r>
            <a:r>
              <a:rPr lang="fr-FR" b="0" dirty="0">
                <a:solidFill>
                  <a:schemeClr val="tx1"/>
                </a:solidFill>
                <a:latin typeface="Calibri"/>
              </a:rPr>
              <a:t> </a:t>
            </a:r>
            <a:r>
              <a:rPr lang="fr-FR" b="0" dirty="0" err="1">
                <a:solidFill>
                  <a:schemeClr val="tx1"/>
                </a:solidFill>
                <a:latin typeface="Calibri"/>
              </a:rPr>
              <a:t>uncertainties</a:t>
            </a:r>
            <a:r>
              <a:rPr lang="fr-FR" b="0" dirty="0" smtClean="0">
                <a:solidFill>
                  <a:schemeClr val="tx1"/>
                </a:solidFill>
                <a:latin typeface="Calibri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 err="1" smtClean="0">
                <a:solidFill>
                  <a:schemeClr val="tx1"/>
                </a:solidFill>
                <a:latin typeface="Calibri"/>
              </a:rPr>
              <a:t>Used</a:t>
            </a:r>
            <a:r>
              <a:rPr lang="fr-FR" b="0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fr-FR" b="0" dirty="0" err="1" smtClean="0">
                <a:solidFill>
                  <a:schemeClr val="tx1"/>
                </a:solidFill>
                <a:latin typeface="Calibri"/>
              </a:rPr>
              <a:t>experiments</a:t>
            </a:r>
            <a:r>
              <a:rPr lang="fr-FR" b="0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fr-FR" b="0" dirty="0" err="1" smtClean="0">
                <a:solidFill>
                  <a:schemeClr val="tx1"/>
                </a:solidFill>
                <a:latin typeface="Calibri"/>
              </a:rPr>
              <a:t>with</a:t>
            </a:r>
            <a:r>
              <a:rPr lang="fr-FR" b="0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fr-FR" b="0" dirty="0" err="1" smtClean="0">
                <a:solidFill>
                  <a:schemeClr val="tx1"/>
                </a:solidFill>
                <a:latin typeface="Calibri"/>
              </a:rPr>
              <a:t>sufficient</a:t>
            </a:r>
            <a:r>
              <a:rPr lang="fr-FR" b="0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fr-FR" b="0" dirty="0" err="1" smtClean="0">
                <a:solidFill>
                  <a:schemeClr val="tx1"/>
                </a:solidFill>
                <a:latin typeface="Calibri"/>
              </a:rPr>
              <a:t>number</a:t>
            </a:r>
            <a:r>
              <a:rPr lang="fr-FR" b="0" dirty="0" smtClean="0">
                <a:solidFill>
                  <a:schemeClr val="tx1"/>
                </a:solidFill>
                <a:latin typeface="Calibri"/>
              </a:rPr>
              <a:t> of points to </a:t>
            </a:r>
            <a:r>
              <a:rPr lang="fr-FR" b="0" dirty="0" err="1" smtClean="0">
                <a:solidFill>
                  <a:schemeClr val="tx1"/>
                </a:solidFill>
                <a:latin typeface="Calibri"/>
              </a:rPr>
              <a:t>nicely</a:t>
            </a:r>
            <a:r>
              <a:rPr lang="fr-FR" b="0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fr-FR" b="0" dirty="0" err="1" smtClean="0">
                <a:solidFill>
                  <a:schemeClr val="tx1"/>
                </a:solidFill>
                <a:latin typeface="Calibri"/>
              </a:rPr>
              <a:t>describe</a:t>
            </a:r>
            <a:r>
              <a:rPr lang="fr-FR" b="0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fr-FR" b="0" dirty="0" err="1" smtClean="0">
                <a:solidFill>
                  <a:schemeClr val="tx1"/>
                </a:solidFill>
                <a:latin typeface="Calibri"/>
              </a:rPr>
              <a:t>peaks</a:t>
            </a:r>
            <a:endParaRPr lang="fr-FR" b="0" dirty="0">
              <a:solidFill>
                <a:schemeClr val="tx1"/>
              </a:solidFill>
            </a:endParaRPr>
          </a:p>
          <a:p>
            <a:endParaRPr lang="fr-FR" b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01" y="1328940"/>
            <a:ext cx="3731561" cy="137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necteur droit 6"/>
          <p:cNvCxnSpPr/>
          <p:nvPr/>
        </p:nvCxnSpPr>
        <p:spPr>
          <a:xfrm flipV="1">
            <a:off x="2921777" y="1343228"/>
            <a:ext cx="0" cy="1285358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864376" y="2313567"/>
            <a:ext cx="2057401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410748" y="2628586"/>
            <a:ext cx="296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err="1" smtClean="0">
                <a:solidFill>
                  <a:schemeClr val="accent2">
                    <a:lumMod val="50000"/>
                  </a:schemeClr>
                </a:solidFill>
              </a:rPr>
              <a:t>Current</a:t>
            </a:r>
            <a:r>
              <a:rPr lang="fr-FR" sz="1800" dirty="0" smtClean="0">
                <a:solidFill>
                  <a:schemeClr val="accent2">
                    <a:lumMod val="50000"/>
                  </a:schemeClr>
                </a:solidFill>
              </a:rPr>
              <a:t> RRR </a:t>
            </a:r>
            <a:r>
              <a:rPr lang="fr-FR" sz="1800" dirty="0" err="1" smtClean="0">
                <a:solidFill>
                  <a:schemeClr val="accent2">
                    <a:lumMod val="50000"/>
                  </a:schemeClr>
                </a:solidFill>
              </a:rPr>
              <a:t>limit</a:t>
            </a:r>
            <a:r>
              <a:rPr lang="fr-FR" sz="1800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</a:p>
          <a:p>
            <a:pPr algn="ctr"/>
            <a:r>
              <a:rPr lang="fr-FR" sz="1800" dirty="0" smtClean="0">
                <a:solidFill>
                  <a:schemeClr val="accent2">
                    <a:lumMod val="50000"/>
                  </a:schemeClr>
                </a:solidFill>
              </a:rPr>
              <a:t>850 </a:t>
            </a:r>
            <a:r>
              <a:rPr lang="fr-FR" sz="1800" dirty="0" err="1" smtClean="0">
                <a:solidFill>
                  <a:schemeClr val="accent2">
                    <a:lumMod val="50000"/>
                  </a:schemeClr>
                </a:solidFill>
              </a:rPr>
              <a:t>keV</a:t>
            </a:r>
            <a:endParaRPr lang="fr-FR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41779" y="3714256"/>
            <a:ext cx="515538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/>
              <a:buChar char="Þ"/>
            </a:pPr>
            <a:r>
              <a:rPr lang="en-US" sz="1800" dirty="0"/>
              <a:t>Determination of specific characteristics of each </a:t>
            </a:r>
            <a:endParaRPr lang="en-US" sz="1800" dirty="0" smtClean="0"/>
          </a:p>
          <a:p>
            <a:r>
              <a:rPr lang="en-US" sz="1800" dirty="0" smtClean="0"/>
              <a:t>measurement (</a:t>
            </a:r>
            <a:r>
              <a:rPr lang="en-US" sz="1800" dirty="0"/>
              <a:t>Resolution function, Contaminations, </a:t>
            </a:r>
            <a:endParaRPr lang="en-US" sz="1800" dirty="0" smtClean="0"/>
          </a:p>
          <a:p>
            <a:r>
              <a:rPr lang="en-US" sz="1800" dirty="0" err="1" smtClean="0"/>
              <a:t>Normalisation</a:t>
            </a:r>
            <a:r>
              <a:rPr lang="en-US" sz="1800" dirty="0" smtClean="0"/>
              <a:t> </a:t>
            </a:r>
            <a:r>
              <a:rPr lang="en-US" sz="1800" dirty="0"/>
              <a:t>factor etc.)</a:t>
            </a:r>
          </a:p>
          <a:p>
            <a:pPr marL="285750" indent="-285750">
              <a:buFont typeface="Symbol"/>
              <a:buChar char="Þ"/>
            </a:pPr>
            <a:endParaRPr lang="fr-FR" sz="1800" dirty="0" smtClean="0"/>
          </a:p>
          <a:p>
            <a:pPr marL="285750" indent="-285750">
              <a:buFont typeface="Symbol"/>
              <a:buChar char="Þ"/>
            </a:pPr>
            <a:r>
              <a:rPr lang="fr-FR" sz="1800" b="1" dirty="0" smtClean="0"/>
              <a:t>General </a:t>
            </a:r>
            <a:r>
              <a:rPr lang="fr-FR" sz="1800" b="1" dirty="0"/>
              <a:t>c</a:t>
            </a:r>
            <a:r>
              <a:rPr lang="fr-FR" sz="1800" b="1" dirty="0" smtClean="0"/>
              <a:t>onfirmation </a:t>
            </a:r>
            <a:r>
              <a:rPr lang="fr-FR" sz="1800" b="1" dirty="0"/>
              <a:t>of </a:t>
            </a:r>
            <a:r>
              <a:rPr lang="fr-FR" sz="1800" b="1" dirty="0" smtClean="0"/>
              <a:t>RRP </a:t>
            </a:r>
            <a:r>
              <a:rPr lang="fr-FR" sz="1800" dirty="0" smtClean="0"/>
              <a:t>(</a:t>
            </a:r>
            <a:r>
              <a:rPr lang="fr-FR" sz="1800" dirty="0" err="1" smtClean="0"/>
              <a:t>even</a:t>
            </a:r>
            <a:r>
              <a:rPr lang="fr-FR" sz="1800" dirty="0" smtClean="0"/>
              <a:t> for  </a:t>
            </a:r>
            <a:r>
              <a:rPr lang="fr-FR" sz="1800" dirty="0"/>
              <a:t>L&gt;0 </a:t>
            </a:r>
            <a:endParaRPr lang="fr-FR" sz="1800" dirty="0" smtClean="0"/>
          </a:p>
          <a:p>
            <a:r>
              <a:rPr lang="fr-FR" sz="1800" dirty="0" err="1" smtClean="0"/>
              <a:t>resonances</a:t>
            </a:r>
            <a:r>
              <a:rPr lang="fr-FR" sz="1800" dirty="0" smtClean="0"/>
              <a:t>) </a:t>
            </a:r>
            <a:r>
              <a:rPr lang="fr-FR" sz="1800" dirty="0" err="1" smtClean="0"/>
              <a:t>apart</a:t>
            </a:r>
            <a:r>
              <a:rPr lang="fr-FR" sz="1800" dirty="0" smtClean="0"/>
              <a:t> </a:t>
            </a:r>
            <a:r>
              <a:rPr lang="fr-FR" sz="1800" dirty="0" err="1" smtClean="0"/>
              <a:t>from</a:t>
            </a:r>
            <a:r>
              <a:rPr lang="fr-FR" sz="1800" dirty="0" smtClean="0"/>
              <a:t> </a:t>
            </a:r>
            <a:r>
              <a:rPr lang="fr-FR" sz="1800" dirty="0" err="1" smtClean="0"/>
              <a:t>some</a:t>
            </a:r>
            <a:r>
              <a:rPr lang="fr-FR" sz="1800" dirty="0" smtClean="0"/>
              <a:t> issues.</a:t>
            </a:r>
            <a:endParaRPr lang="fr-FR" sz="1800" dirty="0"/>
          </a:p>
          <a:p>
            <a:pPr algn="l"/>
            <a:endParaRPr lang="fr-FR" sz="1800" dirty="0"/>
          </a:p>
        </p:txBody>
      </p:sp>
      <p:sp>
        <p:nvSpPr>
          <p:cNvPr id="11" name="Rectangle 10"/>
          <p:cNvSpPr/>
          <p:nvPr/>
        </p:nvSpPr>
        <p:spPr>
          <a:xfrm>
            <a:off x="2478745" y="5698409"/>
            <a:ext cx="36056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Transmission Fe56 </a:t>
            </a:r>
            <a:r>
              <a:rPr lang="fr-FR" sz="2000" dirty="0"/>
              <a:t>- </a:t>
            </a:r>
            <a:r>
              <a:rPr lang="fr-FR" sz="2000" dirty="0" err="1"/>
              <a:t>Perey</a:t>
            </a:r>
            <a:r>
              <a:rPr lang="fr-FR" sz="2000" dirty="0"/>
              <a:t> (1991)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40034" y="6635578"/>
            <a:ext cx="3214341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fr-FR" sz="1100" dirty="0" smtClean="0"/>
              <a:t>Meeting INDEN, IAEA, Vienna, </a:t>
            </a:r>
            <a:r>
              <a:rPr lang="fr-FR" sz="1100" dirty="0" smtClean="0"/>
              <a:t>14-18 </a:t>
            </a:r>
            <a:r>
              <a:rPr lang="fr-FR" sz="1100" dirty="0" err="1" smtClean="0"/>
              <a:t>December</a:t>
            </a:r>
            <a:r>
              <a:rPr lang="fr-FR" sz="1100" dirty="0" smtClean="0"/>
              <a:t> 2020</a:t>
            </a:r>
            <a:endParaRPr lang="fr-FR" sz="1100" dirty="0"/>
          </a:p>
        </p:txBody>
      </p:sp>
      <p:sp>
        <p:nvSpPr>
          <p:cNvPr id="13" name="Rectangle 12"/>
          <p:cNvSpPr/>
          <p:nvPr/>
        </p:nvSpPr>
        <p:spPr>
          <a:xfrm>
            <a:off x="9639906" y="6635578"/>
            <a:ext cx="1259091" cy="1842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endParaRPr lang="fr-FR" sz="11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8990" r="8737" b="52330"/>
          <a:stretch/>
        </p:blipFill>
        <p:spPr>
          <a:xfrm>
            <a:off x="760439" y="3853120"/>
            <a:ext cx="5573027" cy="1581383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894718" y="5339284"/>
            <a:ext cx="463588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88" dirty="0"/>
              <a:t>280000</a:t>
            </a:r>
            <a:endParaRPr lang="fr-FR" sz="1350" dirty="0"/>
          </a:p>
        </p:txBody>
      </p:sp>
      <p:sp>
        <p:nvSpPr>
          <p:cNvPr id="16" name="ZoneTexte 15"/>
          <p:cNvSpPr txBox="1"/>
          <p:nvPr/>
        </p:nvSpPr>
        <p:spPr>
          <a:xfrm>
            <a:off x="2784928" y="5339284"/>
            <a:ext cx="463588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88" dirty="0"/>
              <a:t>290000</a:t>
            </a:r>
            <a:endParaRPr lang="fr-FR" sz="1350" dirty="0"/>
          </a:p>
        </p:txBody>
      </p:sp>
      <p:sp>
        <p:nvSpPr>
          <p:cNvPr id="17" name="ZoneTexte 16"/>
          <p:cNvSpPr txBox="1"/>
          <p:nvPr/>
        </p:nvSpPr>
        <p:spPr>
          <a:xfrm>
            <a:off x="4675138" y="5339284"/>
            <a:ext cx="463588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88" dirty="0"/>
              <a:t>300000</a:t>
            </a:r>
            <a:endParaRPr lang="fr-FR" sz="1350" dirty="0"/>
          </a:p>
        </p:txBody>
      </p:sp>
      <p:sp>
        <p:nvSpPr>
          <p:cNvPr id="18" name="ZoneTexte 17"/>
          <p:cNvSpPr txBox="1"/>
          <p:nvPr/>
        </p:nvSpPr>
        <p:spPr>
          <a:xfrm>
            <a:off x="6032943" y="5330629"/>
            <a:ext cx="6912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/>
              <a:t>Energy</a:t>
            </a:r>
            <a:r>
              <a:rPr lang="fr-FR" sz="900" dirty="0"/>
              <a:t> (eV)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" t="9173" r="8854" b="51353"/>
          <a:stretch/>
        </p:blipFill>
        <p:spPr>
          <a:xfrm>
            <a:off x="7373662" y="5446045"/>
            <a:ext cx="3983254" cy="10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Extend</a:t>
            </a:r>
            <a:r>
              <a:rPr lang="fr-FR" dirty="0" smtClean="0"/>
              <a:t> RRR?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4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638212" y="1109721"/>
            <a:ext cx="10565835" cy="1760187"/>
          </a:xfrm>
          <a:prstGeom prst="rect">
            <a:avLst/>
          </a:prstGeom>
        </p:spPr>
        <p:txBody>
          <a:bodyPr vert="horz" wrap="square" lIns="127723" tIns="63862" rIns="127723" bIns="63862" rtlCol="0">
            <a:spAutoFit/>
          </a:bodyPr>
          <a:lstStyle>
            <a:lvl1pPr marL="0" indent="0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Tx/>
              <a:buNone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 smtClean="0"/>
              <a:t>Effort to </a:t>
            </a:r>
            <a:r>
              <a:rPr lang="fr-FR" b="0" dirty="0" err="1" smtClean="0"/>
              <a:t>extend</a:t>
            </a:r>
            <a:r>
              <a:rPr lang="fr-FR" b="0" dirty="0" smtClean="0"/>
              <a:t> RRR </a:t>
            </a:r>
            <a:r>
              <a:rPr lang="fr-FR" b="0" dirty="0" err="1" smtClean="0"/>
              <a:t>above</a:t>
            </a:r>
            <a:r>
              <a:rPr lang="fr-FR" b="0" dirty="0" smtClean="0"/>
              <a:t> 850 </a:t>
            </a:r>
            <a:r>
              <a:rPr lang="fr-FR" b="0" dirty="0" err="1" smtClean="0"/>
              <a:t>keV</a:t>
            </a:r>
            <a:r>
              <a:rPr lang="fr-FR" b="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 smtClean="0"/>
              <a:t>Initial RRP </a:t>
            </a:r>
            <a:r>
              <a:rPr lang="fr-FR" b="0" dirty="0" err="1" smtClean="0"/>
              <a:t>from</a:t>
            </a:r>
            <a:r>
              <a:rPr lang="fr-FR" b="0" dirty="0" smtClean="0"/>
              <a:t> CIELO </a:t>
            </a:r>
            <a:r>
              <a:rPr lang="fr-FR" b="0" dirty="0" err="1" smtClean="0"/>
              <a:t>project</a:t>
            </a:r>
            <a:r>
              <a:rPr lang="fr-FR" b="0" dirty="0" smtClean="0"/>
              <a:t> (Luiz </a:t>
            </a:r>
            <a:r>
              <a:rPr lang="fr-FR" b="0" dirty="0" err="1" smtClean="0"/>
              <a:t>Leal</a:t>
            </a:r>
            <a:r>
              <a:rPr lang="fr-FR" b="0" dirty="0" smtClean="0"/>
              <a:t>, ORNL4): fe56ib04.endf (</a:t>
            </a:r>
            <a:r>
              <a:rPr lang="fr-FR" b="0" dirty="0" err="1" smtClean="0"/>
              <a:t>available</a:t>
            </a:r>
            <a:r>
              <a:rPr lang="fr-FR" b="0" dirty="0" smtClean="0"/>
              <a:t> at www-nds.iaea.org/CIELO)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(</a:t>
            </a:r>
            <a:r>
              <a:rPr lang="fr-FR" dirty="0" err="1" smtClean="0"/>
              <a:t>n,inl</a:t>
            </a:r>
            <a:r>
              <a:rPr lang="fr-FR" dirty="0" smtClean="0"/>
              <a:t>): </a:t>
            </a:r>
            <a:r>
              <a:rPr lang="fr-FR" b="0" dirty="0" smtClean="0"/>
              <a:t>For </a:t>
            </a:r>
            <a:r>
              <a:rPr lang="fr-FR" b="0" dirty="0" smtClean="0"/>
              <a:t>the moment </a:t>
            </a:r>
            <a:r>
              <a:rPr lang="fr-FR" dirty="0" err="1" smtClean="0"/>
              <a:t>mainly</a:t>
            </a:r>
            <a:r>
              <a:rPr lang="fr-FR" dirty="0" smtClean="0"/>
              <a:t> data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Negret</a:t>
            </a:r>
            <a:r>
              <a:rPr lang="fr-FR" dirty="0" smtClean="0"/>
              <a:t> (2013)</a:t>
            </a:r>
            <a:r>
              <a:rPr lang="fr-FR" b="0" dirty="0" smtClean="0"/>
              <a:t> and </a:t>
            </a:r>
            <a:r>
              <a:rPr lang="fr-FR" dirty="0" err="1" smtClean="0"/>
              <a:t>Perey</a:t>
            </a:r>
            <a:r>
              <a:rPr lang="fr-FR" dirty="0" smtClean="0"/>
              <a:t> (1971)</a:t>
            </a:r>
            <a:r>
              <a:rPr lang="fr-FR" b="0" dirty="0" smtClean="0"/>
              <a:t> </a:t>
            </a:r>
            <a:r>
              <a:rPr lang="fr-FR" b="0" dirty="0" smtClean="0"/>
              <a:t>(data </a:t>
            </a:r>
            <a:r>
              <a:rPr lang="fr-FR" b="0" dirty="0" err="1" smtClean="0"/>
              <a:t>from</a:t>
            </a:r>
            <a:r>
              <a:rPr lang="fr-FR" b="0" dirty="0" smtClean="0"/>
              <a:t> </a:t>
            </a:r>
            <a:r>
              <a:rPr lang="fr-FR" dirty="0" smtClean="0"/>
              <a:t>Dupont (1998) </a:t>
            </a:r>
            <a:r>
              <a:rPr lang="fr-FR" b="0" dirty="0" err="1"/>
              <a:t>had</a:t>
            </a:r>
            <a:r>
              <a:rPr lang="fr-FR" b="0" dirty="0"/>
              <a:t> normalisation issues </a:t>
            </a:r>
            <a:r>
              <a:rPr lang="fr-FR" b="0" dirty="0" smtClean="0"/>
              <a:t>but </a:t>
            </a:r>
            <a:r>
              <a:rPr lang="fr-FR" b="0" dirty="0" err="1" smtClean="0"/>
              <a:t>better</a:t>
            </a:r>
            <a:r>
              <a:rPr lang="fr-FR" b="0" dirty="0" smtClean="0"/>
              <a:t> </a:t>
            </a:r>
            <a:r>
              <a:rPr lang="fr-FR" b="0" dirty="0" err="1" smtClean="0"/>
              <a:t>resolution</a:t>
            </a:r>
            <a:r>
              <a:rPr lang="fr-FR" b="0" dirty="0" smtClean="0"/>
              <a:t>, </a:t>
            </a:r>
            <a:r>
              <a:rPr lang="fr-FR" b="0" dirty="0" err="1" smtClean="0"/>
              <a:t>so</a:t>
            </a:r>
            <a:r>
              <a:rPr lang="fr-FR" b="0" dirty="0" smtClean="0"/>
              <a:t> </a:t>
            </a:r>
            <a:r>
              <a:rPr lang="fr-FR" b="0" dirty="0" err="1" smtClean="0"/>
              <a:t>used</a:t>
            </a:r>
            <a:r>
              <a:rPr lang="fr-FR" b="0" dirty="0" smtClean="0"/>
              <a:t> </a:t>
            </a:r>
            <a:r>
              <a:rPr lang="fr-FR" b="0" dirty="0" err="1" smtClean="0"/>
              <a:t>only</a:t>
            </a:r>
            <a:r>
              <a:rPr lang="fr-FR" b="0" dirty="0" smtClean="0"/>
              <a:t> to </a:t>
            </a:r>
            <a:r>
              <a:rPr lang="fr-FR" b="0" dirty="0" err="1" smtClean="0"/>
              <a:t>find</a:t>
            </a:r>
            <a:r>
              <a:rPr lang="fr-FR" b="0" dirty="0" smtClean="0"/>
              <a:t> position of </a:t>
            </a:r>
            <a:r>
              <a:rPr lang="fr-FR" b="0" dirty="0" err="1" smtClean="0"/>
              <a:t>added</a:t>
            </a:r>
            <a:r>
              <a:rPr lang="fr-FR" b="0" dirty="0" smtClean="0"/>
              <a:t> </a:t>
            </a:r>
            <a:r>
              <a:rPr lang="fr-FR" b="0" dirty="0" err="1" smtClean="0"/>
              <a:t>peaks</a:t>
            </a:r>
            <a:r>
              <a:rPr lang="fr-FR" b="0" dirty="0" smtClean="0"/>
              <a:t>).</a:t>
            </a:r>
            <a:endParaRPr lang="fr-FR" b="0" dirty="0" smtClean="0"/>
          </a:p>
          <a:p>
            <a:endParaRPr lang="fr-FR" b="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6" y="2482102"/>
            <a:ext cx="5230586" cy="348935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318" y="2482102"/>
            <a:ext cx="5230585" cy="34893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639906" y="6635578"/>
            <a:ext cx="1259091" cy="1842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endParaRPr lang="fr-FR" sz="1100" dirty="0"/>
          </a:p>
        </p:txBody>
      </p:sp>
      <p:sp>
        <p:nvSpPr>
          <p:cNvPr id="11" name="Rectangle 10"/>
          <p:cNvSpPr/>
          <p:nvPr/>
        </p:nvSpPr>
        <p:spPr>
          <a:xfrm>
            <a:off x="6540034" y="6635578"/>
            <a:ext cx="3214341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fr-FR" sz="1100" dirty="0" smtClean="0"/>
              <a:t>Meeting INDEN, IAEA, Vienna, </a:t>
            </a:r>
            <a:r>
              <a:rPr lang="fr-FR" sz="1100" dirty="0" smtClean="0"/>
              <a:t>14-18 </a:t>
            </a:r>
            <a:r>
              <a:rPr lang="fr-FR" sz="1100" dirty="0" err="1" smtClean="0"/>
              <a:t>December</a:t>
            </a:r>
            <a:r>
              <a:rPr lang="fr-FR" sz="1100" dirty="0" smtClean="0"/>
              <a:t> 2020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0222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56Fe(</a:t>
            </a:r>
            <a:r>
              <a:rPr lang="fr-FR" dirty="0" err="1" smtClean="0"/>
              <a:t>n,inl</a:t>
            </a:r>
            <a:r>
              <a:rPr lang="fr-FR" dirty="0" smtClean="0"/>
              <a:t>) </a:t>
            </a:r>
            <a:endParaRPr lang="fr-FR" dirty="0"/>
          </a:p>
        </p:txBody>
      </p:sp>
      <p:sp>
        <p:nvSpPr>
          <p:cNvPr id="8" name="Espace réservé du texte 4"/>
          <p:cNvSpPr txBox="1">
            <a:spLocks/>
          </p:cNvSpPr>
          <p:nvPr/>
        </p:nvSpPr>
        <p:spPr>
          <a:xfrm>
            <a:off x="891471" y="1031285"/>
            <a:ext cx="10565835" cy="378270"/>
          </a:xfrm>
          <a:prstGeom prst="rect">
            <a:avLst/>
          </a:prstGeom>
        </p:spPr>
        <p:txBody>
          <a:bodyPr vert="horz" wrap="square" lIns="127723" tIns="63862" rIns="127723" bIns="63862" rtlCol="0">
            <a:spAutoFit/>
          </a:bodyPr>
          <a:lstStyle>
            <a:lvl1pPr marL="0" indent="0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Tx/>
              <a:buNone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0" dirty="0" smtClean="0"/>
              <a:t>=&gt; New </a:t>
            </a:r>
            <a:r>
              <a:rPr lang="fr-FR" b="0" dirty="0" err="1" smtClean="0"/>
              <a:t>preliminary</a:t>
            </a:r>
            <a:r>
              <a:rPr lang="fr-FR" b="0" dirty="0" smtClean="0"/>
              <a:t> </a:t>
            </a:r>
            <a:r>
              <a:rPr lang="fr-FR" b="0" dirty="0" err="1" smtClean="0"/>
              <a:t>RRPs</a:t>
            </a:r>
            <a:r>
              <a:rPr lang="fr-FR" b="0" dirty="0" smtClean="0"/>
              <a:t> (no normalisation of </a:t>
            </a:r>
            <a:r>
              <a:rPr lang="fr-FR" b="0" dirty="0" err="1" smtClean="0"/>
              <a:t>inelastic</a:t>
            </a:r>
            <a:r>
              <a:rPr lang="fr-FR" b="0" dirty="0" smtClean="0"/>
              <a:t> </a:t>
            </a:r>
            <a:r>
              <a:rPr lang="fr-FR" b="0" dirty="0" err="1" smtClean="0"/>
              <a:t>datasets</a:t>
            </a:r>
            <a:r>
              <a:rPr lang="fr-FR" b="0" dirty="0" smtClean="0"/>
              <a:t>):</a:t>
            </a:r>
            <a:endParaRPr lang="fr-FR" b="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6540034" y="6635578"/>
            <a:ext cx="3214341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fr-FR" sz="1100" dirty="0" smtClean="0"/>
              <a:t>Meeting INDEN, IAEA, Vienna, </a:t>
            </a:r>
            <a:r>
              <a:rPr lang="fr-FR" sz="1100" dirty="0" smtClean="0"/>
              <a:t>14-18 </a:t>
            </a:r>
            <a:r>
              <a:rPr lang="fr-FR" sz="1100" dirty="0" err="1" smtClean="0"/>
              <a:t>December</a:t>
            </a:r>
            <a:r>
              <a:rPr lang="fr-FR" sz="1100" dirty="0" smtClean="0"/>
              <a:t> 2020</a:t>
            </a:r>
            <a:endParaRPr lang="fr-FR" sz="1100" dirty="0"/>
          </a:p>
        </p:txBody>
      </p:sp>
      <p:pic>
        <p:nvPicPr>
          <p:cNvPr id="2050" name="Picture 2" descr="ninl_negret_compareNewTheoryAndLui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7" b="49608"/>
          <a:stretch/>
        </p:blipFill>
        <p:spPr bwMode="auto">
          <a:xfrm>
            <a:off x="493305" y="1549911"/>
            <a:ext cx="5300663" cy="330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ninl_perey_compareNewTheoryAndLuiz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2" b="50095"/>
          <a:stretch/>
        </p:blipFill>
        <p:spPr bwMode="auto">
          <a:xfrm>
            <a:off x="5706565" y="1582226"/>
            <a:ext cx="5326063" cy="324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ce réservé du texte 4"/>
          <p:cNvSpPr txBox="1">
            <a:spLocks/>
          </p:cNvSpPr>
          <p:nvPr/>
        </p:nvSpPr>
        <p:spPr>
          <a:xfrm>
            <a:off x="891470" y="5121107"/>
            <a:ext cx="10565835" cy="1005109"/>
          </a:xfrm>
          <a:prstGeom prst="rect">
            <a:avLst/>
          </a:prstGeom>
        </p:spPr>
        <p:txBody>
          <a:bodyPr vert="horz" wrap="square" lIns="127723" tIns="63862" rIns="127723" bIns="63862" rtlCol="0">
            <a:spAutoFit/>
          </a:bodyPr>
          <a:lstStyle>
            <a:lvl1pPr marL="0" indent="0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Tx/>
              <a:buNone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0" dirty="0" err="1" smtClean="0"/>
              <a:t>When</a:t>
            </a:r>
            <a:r>
              <a:rPr lang="fr-FR" b="0" dirty="0" smtClean="0"/>
              <a:t> </a:t>
            </a:r>
            <a:r>
              <a:rPr lang="fr-FR" b="0" dirty="0" err="1" smtClean="0"/>
              <a:t>going</a:t>
            </a:r>
            <a:r>
              <a:rPr lang="fr-FR" b="0" dirty="0" smtClean="0"/>
              <a:t> up in </a:t>
            </a:r>
            <a:r>
              <a:rPr lang="fr-FR" b="0" dirty="0" err="1" smtClean="0"/>
              <a:t>energy</a:t>
            </a:r>
            <a:r>
              <a:rPr lang="fr-FR" b="0" dirty="0" smtClean="0"/>
              <a:t> the more </a:t>
            </a:r>
            <a:r>
              <a:rPr lang="fr-FR" b="0" dirty="0" err="1" smtClean="0"/>
              <a:t>difficult</a:t>
            </a:r>
            <a:r>
              <a:rPr lang="fr-FR" b="0" dirty="0" smtClean="0"/>
              <a:t> </a:t>
            </a:r>
            <a:r>
              <a:rPr lang="fr-FR" b="0" dirty="0" err="1" smtClean="0"/>
              <a:t>it</a:t>
            </a:r>
            <a:r>
              <a:rPr lang="fr-FR" b="0" dirty="0" smtClean="0"/>
              <a:t> </a:t>
            </a:r>
            <a:r>
              <a:rPr lang="fr-FR" b="0" dirty="0" err="1" smtClean="0"/>
              <a:t>gets</a:t>
            </a:r>
            <a:r>
              <a:rPr lang="fr-FR" b="0" dirty="0" smtClean="0"/>
              <a:t> to </a:t>
            </a:r>
            <a:r>
              <a:rPr lang="fr-FR" b="0" dirty="0" err="1" smtClean="0"/>
              <a:t>add</a:t>
            </a:r>
            <a:r>
              <a:rPr lang="fr-FR" b="0" dirty="0" smtClean="0"/>
              <a:t> </a:t>
            </a:r>
            <a:r>
              <a:rPr lang="fr-FR" b="0" dirty="0" err="1" smtClean="0"/>
              <a:t>resonances</a:t>
            </a:r>
            <a:r>
              <a:rPr lang="fr-FR" b="0" dirty="0" smtClean="0"/>
              <a:t> to </a:t>
            </a:r>
            <a:r>
              <a:rPr lang="fr-FR" b="0" dirty="0" err="1" smtClean="0"/>
              <a:t>reproduce</a:t>
            </a:r>
            <a:r>
              <a:rPr lang="fr-FR" b="0" dirty="0" smtClean="0"/>
              <a:t> the </a:t>
            </a:r>
            <a:r>
              <a:rPr lang="fr-FR" b="0" dirty="0" err="1" smtClean="0"/>
              <a:t>inelastic</a:t>
            </a:r>
            <a:r>
              <a:rPr lang="fr-FR" b="0" dirty="0" smtClean="0"/>
              <a:t> </a:t>
            </a:r>
            <a:r>
              <a:rPr lang="fr-FR" b="0" dirty="0" err="1" smtClean="0"/>
              <a:t>without</a:t>
            </a:r>
            <a:r>
              <a:rPr lang="fr-FR" b="0" dirty="0" smtClean="0"/>
              <a:t> </a:t>
            </a:r>
            <a:r>
              <a:rPr lang="fr-FR" b="0" dirty="0" err="1" smtClean="0"/>
              <a:t>spoiling</a:t>
            </a:r>
            <a:r>
              <a:rPr lang="fr-FR" b="0" dirty="0" smtClean="0"/>
              <a:t> the transmission </a:t>
            </a:r>
            <a:r>
              <a:rPr lang="fr-FR" b="0" dirty="0" err="1" smtClean="0"/>
              <a:t>datasets</a:t>
            </a:r>
            <a:r>
              <a:rPr lang="fr-FR" b="0" dirty="0" smtClean="0"/>
              <a:t>’ reproduction =&gt; </a:t>
            </a:r>
            <a:r>
              <a:rPr lang="fr-FR" b="0" dirty="0" err="1" smtClean="0"/>
              <a:t>Too</a:t>
            </a:r>
            <a:r>
              <a:rPr lang="fr-FR" b="0" dirty="0" smtClean="0"/>
              <a:t> high </a:t>
            </a:r>
            <a:r>
              <a:rPr lang="fr-FR" b="0" dirty="0" err="1" smtClean="0"/>
              <a:t>inelastic</a:t>
            </a:r>
            <a:r>
              <a:rPr lang="fr-FR" b="0" dirty="0" smtClean="0"/>
              <a:t> or </a:t>
            </a:r>
            <a:r>
              <a:rPr lang="fr-FR" b="0" dirty="0" err="1" smtClean="0"/>
              <a:t>need</a:t>
            </a:r>
            <a:r>
              <a:rPr lang="fr-FR" b="0" dirty="0" smtClean="0"/>
              <a:t> to change the </a:t>
            </a:r>
            <a:r>
              <a:rPr lang="fr-FR" b="0" dirty="0" err="1" smtClean="0"/>
              <a:t>elastic</a:t>
            </a:r>
            <a:r>
              <a:rPr lang="fr-FR" b="0" dirty="0" smtClean="0"/>
              <a:t>?? </a:t>
            </a:r>
          </a:p>
          <a:p>
            <a:r>
              <a:rPr lang="fr-FR" b="0" dirty="0" smtClean="0"/>
              <a:t>To </a:t>
            </a:r>
            <a:r>
              <a:rPr lang="fr-FR" b="0" dirty="0" err="1" smtClean="0"/>
              <a:t>be</a:t>
            </a:r>
            <a:r>
              <a:rPr lang="fr-FR" b="0" dirty="0" smtClean="0"/>
              <a:t> </a:t>
            </a:r>
            <a:r>
              <a:rPr lang="fr-FR" b="0" dirty="0" err="1" smtClean="0"/>
              <a:t>continued</a:t>
            </a:r>
            <a:r>
              <a:rPr lang="fr-FR" b="0" dirty="0" smtClean="0"/>
              <a:t>…</a:t>
            </a:r>
            <a:endParaRPr lang="fr-FR" b="0" dirty="0" smtClean="0"/>
          </a:p>
        </p:txBody>
      </p:sp>
    </p:spTree>
    <p:extLst>
      <p:ext uri="{BB962C8B-B14F-4D97-AF65-F5344CB8AC3E}">
        <p14:creationId xmlns:p14="http://schemas.microsoft.com/office/powerpoint/2010/main" val="68500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STATISTICAL ANALYSIS OF RESONANCES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6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7" y="1327332"/>
            <a:ext cx="7698377" cy="4276875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 flipV="1">
            <a:off x="4406837" y="2917371"/>
            <a:ext cx="0" cy="22381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2969623" y="3291840"/>
            <a:ext cx="134982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939741" y="2891244"/>
            <a:ext cx="1423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dirty="0" err="1" smtClean="0"/>
              <a:t>experimental</a:t>
            </a:r>
            <a:endParaRPr lang="fr-FR" sz="1800" dirty="0"/>
          </a:p>
        </p:txBody>
      </p:sp>
      <p:cxnSp>
        <p:nvCxnSpPr>
          <p:cNvPr id="13" name="Connecteur droit 12"/>
          <p:cNvCxnSpPr/>
          <p:nvPr/>
        </p:nvCxnSpPr>
        <p:spPr>
          <a:xfrm flipH="1" flipV="1">
            <a:off x="7572414" y="2939137"/>
            <a:ext cx="4043" cy="25472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7428411" y="5456154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dirty="0" smtClean="0"/>
              <a:t>Sn</a:t>
            </a:r>
            <a:endParaRPr lang="fr-FR" sz="1800" dirty="0"/>
          </a:p>
        </p:txBody>
      </p:sp>
      <p:sp>
        <p:nvSpPr>
          <p:cNvPr id="16" name="ZoneTexte 15"/>
          <p:cNvSpPr txBox="1"/>
          <p:nvPr/>
        </p:nvSpPr>
        <p:spPr>
          <a:xfrm>
            <a:off x="2005338" y="5604207"/>
            <a:ext cx="8194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dirty="0" err="1" smtClean="0"/>
              <a:t>Slope</a:t>
            </a:r>
            <a:r>
              <a:rPr lang="fr-FR" sz="1800" dirty="0" smtClean="0"/>
              <a:t> important not the normalisation factor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dirty="0" err="1" smtClean="0"/>
              <a:t>Maybe</a:t>
            </a:r>
            <a:r>
              <a:rPr lang="fr-FR" sz="1800" dirty="0" smtClean="0"/>
              <a:t> </a:t>
            </a:r>
            <a:r>
              <a:rPr lang="fr-FR" sz="1800" dirty="0" err="1" smtClean="0"/>
              <a:t>can</a:t>
            </a:r>
            <a:r>
              <a:rPr lang="fr-FR" sz="1800" dirty="0" smtClean="0"/>
              <a:t> </a:t>
            </a:r>
            <a:r>
              <a:rPr lang="fr-FR" sz="1800" dirty="0" err="1" smtClean="0"/>
              <a:t>be</a:t>
            </a:r>
            <a:r>
              <a:rPr lang="fr-FR" sz="1800" dirty="0" smtClean="0"/>
              <a:t> </a:t>
            </a:r>
            <a:r>
              <a:rPr lang="fr-FR" sz="1800" dirty="0" err="1" smtClean="0"/>
              <a:t>used</a:t>
            </a:r>
            <a:r>
              <a:rPr lang="fr-FR" sz="1800" dirty="0" smtClean="0"/>
              <a:t> to cross-check </a:t>
            </a:r>
            <a:r>
              <a:rPr lang="fr-FR" sz="1800" dirty="0" err="1" smtClean="0"/>
              <a:t>above</a:t>
            </a:r>
            <a:r>
              <a:rPr lang="fr-FR" sz="1800" dirty="0" smtClean="0"/>
              <a:t> </a:t>
            </a:r>
            <a:r>
              <a:rPr lang="fr-FR" sz="1800" dirty="0" err="1" smtClean="0"/>
              <a:t>which</a:t>
            </a:r>
            <a:r>
              <a:rPr lang="fr-FR" sz="1800" dirty="0" smtClean="0"/>
              <a:t> </a:t>
            </a:r>
            <a:r>
              <a:rPr lang="fr-FR" sz="1800" dirty="0" err="1" smtClean="0"/>
              <a:t>energy</a:t>
            </a:r>
            <a:r>
              <a:rPr lang="fr-FR" sz="1800" dirty="0" smtClean="0"/>
              <a:t> </a:t>
            </a:r>
            <a:r>
              <a:rPr lang="fr-FR" sz="1800" dirty="0" err="1" smtClean="0"/>
              <a:t>we</a:t>
            </a:r>
            <a:r>
              <a:rPr lang="fr-FR" sz="1800" dirty="0" smtClean="0"/>
              <a:t> </a:t>
            </a:r>
            <a:r>
              <a:rPr lang="fr-FR" sz="1800" dirty="0" err="1" smtClean="0"/>
              <a:t>start</a:t>
            </a:r>
            <a:r>
              <a:rPr lang="fr-FR" sz="1800" dirty="0" smtClean="0"/>
              <a:t> </a:t>
            </a:r>
            <a:r>
              <a:rPr lang="fr-FR" sz="1800" dirty="0" err="1" smtClean="0"/>
              <a:t>losing</a:t>
            </a:r>
            <a:r>
              <a:rPr lang="fr-FR" sz="1800" dirty="0" smtClean="0"/>
              <a:t> </a:t>
            </a:r>
            <a:r>
              <a:rPr lang="fr-FR" sz="1800" dirty="0" err="1" smtClean="0"/>
              <a:t>resonances</a:t>
            </a:r>
            <a:r>
              <a:rPr lang="fr-FR" sz="1800" dirty="0" smtClean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dirty="0" err="1" smtClean="0"/>
              <a:t>Looking</a:t>
            </a:r>
            <a:r>
              <a:rPr lang="fr-FR" sz="1800" dirty="0" smtClean="0"/>
              <a:t> for more </a:t>
            </a:r>
            <a:r>
              <a:rPr lang="fr-FR" sz="1800" dirty="0" err="1" smtClean="0"/>
              <a:t>statistical</a:t>
            </a:r>
            <a:r>
              <a:rPr lang="fr-FR" sz="1800" dirty="0" smtClean="0"/>
              <a:t> </a:t>
            </a:r>
            <a:r>
              <a:rPr lang="fr-FR" sz="1800" dirty="0" err="1" smtClean="0"/>
              <a:t>checks</a:t>
            </a:r>
            <a:r>
              <a:rPr lang="fr-FR" sz="1800" dirty="0" smtClean="0"/>
              <a:t> </a:t>
            </a:r>
            <a:r>
              <a:rPr lang="fr-FR" sz="1800" dirty="0" err="1" smtClean="0"/>
              <a:t>that</a:t>
            </a:r>
            <a:r>
              <a:rPr lang="fr-FR" sz="1800" dirty="0" smtClean="0"/>
              <a:t> </a:t>
            </a:r>
            <a:r>
              <a:rPr lang="fr-FR" sz="1800" dirty="0" err="1" smtClean="0"/>
              <a:t>can</a:t>
            </a:r>
            <a:r>
              <a:rPr lang="fr-FR" sz="1800" dirty="0" smtClean="0"/>
              <a:t> </a:t>
            </a:r>
            <a:r>
              <a:rPr lang="fr-FR" sz="1800" dirty="0" err="1" smtClean="0"/>
              <a:t>be</a:t>
            </a:r>
            <a:r>
              <a:rPr lang="fr-FR" sz="1800" dirty="0" smtClean="0"/>
              <a:t> </a:t>
            </a:r>
            <a:r>
              <a:rPr lang="fr-FR" sz="1800" dirty="0" err="1" smtClean="0"/>
              <a:t>used</a:t>
            </a:r>
            <a:r>
              <a:rPr lang="fr-FR" sz="1800" dirty="0" smtClean="0"/>
              <a:t>.. </a:t>
            </a:r>
            <a:endParaRPr lang="fr-FR" sz="1800" dirty="0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7572414" y="3600995"/>
            <a:ext cx="134982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7661176" y="3566437"/>
            <a:ext cx="1246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dirty="0" smtClean="0">
                <a:solidFill>
                  <a:srgbClr val="FF0000"/>
                </a:solidFill>
              </a:rPr>
              <a:t>New</a:t>
            </a:r>
          </a:p>
          <a:p>
            <a:pPr algn="l"/>
            <a:r>
              <a:rPr lang="fr-FR" sz="1800" dirty="0" err="1" smtClean="0">
                <a:solidFill>
                  <a:srgbClr val="FF0000"/>
                </a:solidFill>
              </a:rPr>
              <a:t>resonances</a:t>
            </a:r>
            <a:endParaRPr lang="fr-FR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6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>
          <a:xfrm>
            <a:off x="1468812" y="227185"/>
            <a:ext cx="10972800" cy="367779"/>
          </a:xfrm>
          <a:prstGeom prst="rect">
            <a:avLst/>
          </a:prstGeom>
        </p:spPr>
        <p:txBody>
          <a:bodyPr vert="horz" lIns="145143" tIns="57143" rIns="145143" bIns="57143" rtlCol="0" anchor="ctr">
            <a:spAutoFit/>
          </a:bodyPr>
          <a:lstStyle>
            <a:lvl1pPr marL="0"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FR" sz="1600" b="1" kern="1200" cap="all" baseline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fr-FR" sz="2000" dirty="0" smtClean="0">
                <a:latin typeface="Calibri" panose="020F0502020204030204" pitchFamily="34" charset="0"/>
              </a:rPr>
              <a:t>THE PERLE EXPERIMENT</a:t>
            </a:r>
            <a:r>
              <a:rPr lang="fr-FR" sz="2000" dirty="0" smtClean="0">
                <a:latin typeface="Calibri" panose="020F0502020204030204" pitchFamily="34" charset="0"/>
              </a:rPr>
              <a:t>* for validation</a:t>
            </a:r>
            <a:endParaRPr lang="fr-FR" sz="2000" dirty="0">
              <a:latin typeface="Calibri" panose="020F050202020403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60" y="1220594"/>
            <a:ext cx="3813756" cy="253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Line 8"/>
          <p:cNvSpPr>
            <a:spLocks noChangeShapeType="1"/>
          </p:cNvSpPr>
          <p:nvPr/>
        </p:nvSpPr>
        <p:spPr bwMode="auto">
          <a:xfrm flipH="1">
            <a:off x="3203519" y="1628633"/>
            <a:ext cx="2504106" cy="63762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5143" tIns="72571" rIns="145143" bIns="72571"/>
          <a:lstStyle/>
          <a:p>
            <a:endParaRPr lang="fr-FR" sz="2100">
              <a:latin typeface="Calibri" panose="020F05020202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749816" y="2316888"/>
            <a:ext cx="10557228" cy="454336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endParaRPr lang="fr-FR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5241578" y="1004007"/>
            <a:ext cx="6771314" cy="214710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453571" indent="-453571">
              <a:buFont typeface="Arial" panose="020B0604020202020204" pitchFamily="34" charset="0"/>
              <a:buChar char="•"/>
            </a:pPr>
            <a:r>
              <a:rPr lang="fr-FR" altLang="fr-FR" sz="2000" dirty="0"/>
              <a:t>EOLE REACTOR @ CEA </a:t>
            </a:r>
            <a:r>
              <a:rPr lang="fr-FR" altLang="fr-FR" sz="2000" dirty="0" smtClean="0"/>
              <a:t>CADARACHE</a:t>
            </a:r>
          </a:p>
          <a:p>
            <a:pPr marL="453571" indent="-453571">
              <a:buFont typeface="Arial" panose="020B0604020202020204" pitchFamily="34" charset="0"/>
              <a:buChar char="•"/>
            </a:pPr>
            <a:r>
              <a:rPr lang="fr-FR" altLang="fr-FR" sz="2000" dirty="0" err="1" smtClean="0"/>
              <a:t>Stainless</a:t>
            </a:r>
            <a:r>
              <a:rPr lang="fr-FR" altLang="fr-FR" sz="2000" dirty="0" smtClean="0"/>
              <a:t> </a:t>
            </a:r>
            <a:r>
              <a:rPr lang="fr-FR" altLang="fr-FR" sz="2000" dirty="0" err="1"/>
              <a:t>steel</a:t>
            </a:r>
            <a:r>
              <a:rPr lang="fr-FR" altLang="fr-FR" sz="2000" dirty="0"/>
              <a:t> </a:t>
            </a:r>
            <a:r>
              <a:rPr lang="fr-FR" altLang="fr-FR" sz="2000" dirty="0" err="1"/>
              <a:t>reflector</a:t>
            </a:r>
            <a:r>
              <a:rPr lang="fr-FR" altLang="fr-FR" sz="2000" dirty="0"/>
              <a:t> (20cm</a:t>
            </a:r>
            <a:r>
              <a:rPr lang="fr-FR" altLang="fr-FR" sz="2000" dirty="0" smtClean="0"/>
              <a:t>)</a:t>
            </a:r>
            <a:endParaRPr lang="fr-FR" sz="2000" dirty="0" smtClean="0"/>
          </a:p>
          <a:p>
            <a:pPr marL="453571" indent="-453571">
              <a:buFont typeface="Arial" panose="020B0604020202020204" pitchFamily="34" charset="0"/>
              <a:buChar char="•"/>
            </a:pPr>
            <a:r>
              <a:rPr lang="fr-FR" altLang="en-US" sz="2000" b="1" dirty="0">
                <a:latin typeface="Calibri" pitchFamily="34" charset="0"/>
                <a:cs typeface="Calibri" pitchFamily="34" charset="0"/>
              </a:rPr>
              <a:t>Main </a:t>
            </a:r>
            <a:r>
              <a:rPr lang="fr-FR" altLang="en-US" sz="2000" b="1" dirty="0" err="1" smtClean="0">
                <a:latin typeface="Calibri" pitchFamily="34" charset="0"/>
                <a:cs typeface="Calibri" pitchFamily="34" charset="0"/>
              </a:rPr>
              <a:t>purpose</a:t>
            </a:r>
            <a:r>
              <a:rPr lang="fr-FR" altLang="en-US" sz="2000" b="1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fr-FR" sz="2000" dirty="0" smtClean="0"/>
              <a:t>Validation of Fe </a:t>
            </a:r>
            <a:r>
              <a:rPr lang="fr-FR" sz="2000" dirty="0" err="1" smtClean="0"/>
              <a:t>nuclear</a:t>
            </a:r>
            <a:r>
              <a:rPr lang="fr-FR" sz="2000" dirty="0" smtClean="0"/>
              <a:t> data.</a:t>
            </a:r>
          </a:p>
          <a:p>
            <a:pPr marL="453571" indent="-453571">
              <a:buFont typeface="Arial" panose="020B0604020202020204" pitchFamily="34" charset="0"/>
              <a:buChar char="•"/>
            </a:pPr>
            <a:r>
              <a:rPr lang="fr-FR" sz="2000" b="1" dirty="0" err="1"/>
              <a:t>Dosimeters</a:t>
            </a:r>
            <a:r>
              <a:rPr lang="fr-FR" sz="2000" dirty="0"/>
              <a:t> (</a:t>
            </a:r>
            <a:r>
              <a:rPr lang="fr-FR" sz="2000" dirty="0" err="1"/>
              <a:t>metallic</a:t>
            </a:r>
            <a:r>
              <a:rPr lang="fr-FR" sz="2000" dirty="0"/>
              <a:t> activation foils) + </a:t>
            </a:r>
            <a:r>
              <a:rPr lang="fr-FR" sz="2000" b="1" dirty="0" smtClean="0"/>
              <a:t>Fission </a:t>
            </a:r>
            <a:r>
              <a:rPr lang="fr-FR" sz="2000" b="1" dirty="0" err="1"/>
              <a:t>chambers</a:t>
            </a:r>
            <a:r>
              <a:rPr lang="fr-FR" sz="2000" dirty="0"/>
              <a:t> </a:t>
            </a:r>
            <a:r>
              <a:rPr lang="fr-FR" sz="2000" dirty="0" err="1" smtClean="0"/>
              <a:t>along</a:t>
            </a:r>
            <a:r>
              <a:rPr lang="fr-FR" sz="2000" dirty="0" smtClean="0"/>
              <a:t> </a:t>
            </a:r>
            <a:r>
              <a:rPr lang="fr-FR" sz="2000" dirty="0"/>
              <a:t>the </a:t>
            </a:r>
            <a:r>
              <a:rPr lang="fr-FR" sz="2000" dirty="0" err="1" smtClean="0"/>
              <a:t>reflector</a:t>
            </a:r>
            <a:r>
              <a:rPr lang="fr-FR" sz="2000" dirty="0" smtClean="0"/>
              <a:t>: Flux </a:t>
            </a:r>
            <a:r>
              <a:rPr lang="fr-FR" sz="2000" dirty="0" err="1" smtClean="0"/>
              <a:t>attenuation</a:t>
            </a:r>
            <a:r>
              <a:rPr lang="fr-FR" sz="2000" dirty="0" smtClean="0"/>
              <a:t> </a:t>
            </a:r>
            <a:r>
              <a:rPr lang="fr-FR" sz="2000" dirty="0" err="1" smtClean="0"/>
              <a:t>measurements</a:t>
            </a:r>
            <a:r>
              <a:rPr lang="fr-FR" sz="2000" dirty="0" smtClean="0"/>
              <a:t>.</a:t>
            </a:r>
            <a:endParaRPr lang="fr-FR" sz="2000" dirty="0"/>
          </a:p>
          <a:p>
            <a:pPr marL="453571" indent="-453571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6314229"/>
            <a:ext cx="5673248" cy="392781"/>
          </a:xfrm>
          <a:prstGeom prst="rect">
            <a:avLst/>
          </a:prstGeom>
          <a:noFill/>
        </p:spPr>
        <p:txBody>
          <a:bodyPr wrap="none" lIns="145143" tIns="72571" rIns="145143" bIns="72571" rtlCol="0">
            <a:spAutoFit/>
          </a:bodyPr>
          <a:lstStyle/>
          <a:p>
            <a:r>
              <a:rPr lang="fr-FR" sz="1600" dirty="0"/>
              <a:t>*</a:t>
            </a:r>
            <a:r>
              <a:rPr lang="fr-FR" sz="1400" i="1" dirty="0"/>
              <a:t>C. </a:t>
            </a:r>
            <a:r>
              <a:rPr lang="fr-FR" sz="1400" i="1" dirty="0" err="1"/>
              <a:t>Vaglio-Gaudard</a:t>
            </a:r>
            <a:r>
              <a:rPr lang="fr-FR" sz="1400" i="1" dirty="0"/>
              <a:t> et al., </a:t>
            </a:r>
            <a:r>
              <a:rPr lang="fr-FR" sz="1400" i="1" dirty="0" err="1"/>
              <a:t>Nuclear</a:t>
            </a:r>
            <a:r>
              <a:rPr lang="fr-FR" sz="1400" i="1" dirty="0"/>
              <a:t> Science and Engineering, 166:2, 89-106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 rot="16200000">
            <a:off x="-478432" y="1920443"/>
            <a:ext cx="2112434" cy="79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5143" tIns="72571" rIns="145143" bIns="72571">
            <a:spAutoFit/>
          </a:bodyPr>
          <a:lstStyle>
            <a:lvl1pPr eaLnBrk="0" hangingPunct="0">
              <a:spcAft>
                <a:spcPts val="400"/>
              </a:spcAft>
              <a:buFont typeface="Arial" panose="020B0604020202020204" pitchFamily="34" charset="0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panose="020B0604020202020204" pitchFamily="34" charset="0"/>
              <a:defRPr sz="1600">
                <a:solidFill>
                  <a:srgbClr val="66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5"/>
              </a:buBlip>
              <a:defRPr sz="1600">
                <a:solidFill>
                  <a:srgbClr val="66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panose="020B0604020202020204" pitchFamily="34" charset="0"/>
              <a:buChar char="-"/>
              <a:defRPr sz="1600">
                <a:solidFill>
                  <a:srgbClr val="66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anose="020B0604020202020204" pitchFamily="34" charset="0"/>
              <a:buChar char="-"/>
              <a:defRPr sz="1600">
                <a:solidFill>
                  <a:srgbClr val="66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anose="020B0604020202020204" pitchFamily="34" charset="0"/>
              <a:buChar char="-"/>
              <a:defRPr sz="1600">
                <a:solidFill>
                  <a:srgbClr val="66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anose="020B0604020202020204" pitchFamily="34" charset="0"/>
              <a:buChar char="-"/>
              <a:defRPr sz="1600">
                <a:solidFill>
                  <a:srgbClr val="66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anose="020B0604020202020204" pitchFamily="34" charset="0"/>
              <a:buChar char="-"/>
              <a:defRPr sz="1600">
                <a:solidFill>
                  <a:srgbClr val="6666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fr-FR" altLang="fr-FR" sz="2100" dirty="0">
                <a:solidFill>
                  <a:schemeClr val="tx1"/>
                </a:solidFill>
                <a:latin typeface="Calibri" panose="020F0502020204030204" pitchFamily="34" charset="0"/>
              </a:rPr>
              <a:t>Top </a:t>
            </a:r>
            <a:r>
              <a:rPr lang="fr-FR" altLang="fr-FR" sz="2100" dirty="0" err="1">
                <a:solidFill>
                  <a:schemeClr val="tx1"/>
                </a:solidFill>
                <a:latin typeface="Calibri" panose="020F0502020204030204" pitchFamily="34" charset="0"/>
              </a:rPr>
              <a:t>view</a:t>
            </a:r>
            <a:r>
              <a:rPr lang="fr-FR" altLang="fr-FR" sz="2100" dirty="0">
                <a:solidFill>
                  <a:schemeClr val="tx1"/>
                </a:solidFill>
                <a:latin typeface="Calibri" panose="020F0502020204030204" pitchFamily="34" charset="0"/>
              </a:rPr>
              <a:t> of the EOLE </a:t>
            </a:r>
            <a:r>
              <a:rPr lang="fr-FR" altLang="fr-FR" sz="2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core</a:t>
            </a:r>
            <a:r>
              <a:rPr lang="fr-FR" altLang="fr-F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  <a:endParaRPr lang="fr-FR" altLang="fr-FR" sz="21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4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808011"/>
              </p:ext>
            </p:extLst>
          </p:nvPr>
        </p:nvGraphicFramePr>
        <p:xfrm>
          <a:off x="7853174" y="3074170"/>
          <a:ext cx="3871196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3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234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Dosimeter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reactions</a:t>
                      </a:r>
                      <a:endParaRPr lang="fr-FR" sz="1600" dirty="0"/>
                    </a:p>
                  </a:txBody>
                  <a:tcPr marL="162560" marR="162560" marT="60960" marB="6096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Fission </a:t>
                      </a:r>
                      <a:r>
                        <a:rPr lang="fr-FR" sz="1600" dirty="0" err="1" smtClean="0"/>
                        <a:t>Chamber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reactions</a:t>
                      </a:r>
                      <a:endParaRPr lang="fr-FR" sz="1600" dirty="0"/>
                    </a:p>
                  </a:txBody>
                  <a:tcPr marL="162560" marR="162560" marT="60960" marB="6096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047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accent1"/>
                          </a:solidFill>
                        </a:rPr>
                        <a:t>197Au(n,</a:t>
                      </a:r>
                      <a:r>
                        <a:rPr lang="el-GR" sz="1600" dirty="0" smtClean="0">
                          <a:solidFill>
                            <a:schemeClr val="accent1"/>
                          </a:solidFill>
                        </a:rPr>
                        <a:t>γ</a:t>
                      </a:r>
                      <a:r>
                        <a:rPr lang="fr-FR" sz="1600" dirty="0" smtClean="0">
                          <a:solidFill>
                            <a:schemeClr val="accent1"/>
                          </a:solidFill>
                        </a:rPr>
                        <a:t>)</a:t>
                      </a:r>
                      <a:endParaRPr lang="fr-FR" sz="1600" dirty="0">
                        <a:solidFill>
                          <a:schemeClr val="accent1"/>
                        </a:solidFill>
                      </a:endParaRPr>
                    </a:p>
                  </a:txBody>
                  <a:tcPr marL="162560" marR="162560" marT="60960" marB="6096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235U(</a:t>
                      </a:r>
                      <a:r>
                        <a:rPr lang="fr-FR" sz="16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n,f</a:t>
                      </a:r>
                      <a:r>
                        <a:rPr lang="fr-FR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fr-F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62560" marR="162560" marT="60960" marB="6096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047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accent1"/>
                          </a:solidFill>
                        </a:rPr>
                        <a:t>115In(n,</a:t>
                      </a:r>
                      <a:r>
                        <a:rPr lang="el-GR" sz="1600" dirty="0" smtClean="0">
                          <a:solidFill>
                            <a:schemeClr val="accent1"/>
                          </a:solidFill>
                        </a:rPr>
                        <a:t>γ</a:t>
                      </a:r>
                      <a:r>
                        <a:rPr lang="fr-FR" sz="1600" dirty="0" smtClean="0">
                          <a:solidFill>
                            <a:schemeClr val="accent1"/>
                          </a:solidFill>
                        </a:rPr>
                        <a:t>)</a:t>
                      </a:r>
                      <a:endParaRPr lang="fr-FR" sz="1600" dirty="0">
                        <a:solidFill>
                          <a:schemeClr val="accent1"/>
                        </a:solidFill>
                      </a:endParaRPr>
                    </a:p>
                  </a:txBody>
                  <a:tcPr marL="162560" marR="162560" marT="60960" marB="6096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C00000"/>
                          </a:solidFill>
                        </a:rPr>
                        <a:t>238U(</a:t>
                      </a:r>
                      <a:r>
                        <a:rPr lang="fr-FR" sz="1600" dirty="0" err="1" smtClean="0">
                          <a:solidFill>
                            <a:srgbClr val="C00000"/>
                          </a:solidFill>
                        </a:rPr>
                        <a:t>n,f</a:t>
                      </a:r>
                      <a:r>
                        <a:rPr lang="fr-FR" sz="160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fr-FR" sz="1600" dirty="0">
                        <a:solidFill>
                          <a:srgbClr val="C00000"/>
                        </a:solidFill>
                      </a:endParaRPr>
                    </a:p>
                  </a:txBody>
                  <a:tcPr marL="162560" marR="162560" marT="60960" marB="6096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047">
                <a:tc>
                  <a:txBody>
                    <a:bodyPr/>
                    <a:lstStyle/>
                    <a:p>
                      <a:pPr marL="0" marR="0" indent="0" algn="ctr" defTabSz="957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55Mn(n,</a:t>
                      </a:r>
                      <a:r>
                        <a:rPr lang="el-GR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γ</a:t>
                      </a:r>
                      <a:r>
                        <a:rPr lang="fr-FR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 marL="162560" marR="162560" marT="60960" marB="6096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237Np(</a:t>
                      </a:r>
                      <a:r>
                        <a:rPr lang="fr-FR" sz="160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n,f</a:t>
                      </a:r>
                      <a:r>
                        <a:rPr lang="fr-FR" sz="16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fr-FR" sz="16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62560" marR="162560" marT="60960" marB="6096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67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C00000"/>
                          </a:solidFill>
                        </a:rPr>
                        <a:t>115In(</a:t>
                      </a:r>
                      <a:r>
                        <a:rPr lang="fr-FR" sz="1600" dirty="0" err="1" smtClean="0">
                          <a:solidFill>
                            <a:srgbClr val="C00000"/>
                          </a:solidFill>
                        </a:rPr>
                        <a:t>n,n</a:t>
                      </a:r>
                      <a:r>
                        <a:rPr lang="fr-FR" sz="1600" dirty="0" smtClean="0">
                          <a:solidFill>
                            <a:srgbClr val="C00000"/>
                          </a:solidFill>
                        </a:rPr>
                        <a:t>’)</a:t>
                      </a:r>
                      <a:endParaRPr lang="fr-FR" sz="1600" dirty="0">
                        <a:solidFill>
                          <a:srgbClr val="C00000"/>
                        </a:solidFill>
                      </a:endParaRPr>
                    </a:p>
                  </a:txBody>
                  <a:tcPr marL="162560" marR="162560" marT="60960" marB="6096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500" dirty="0"/>
                    </a:p>
                  </a:txBody>
                  <a:tcPr marL="162560" marR="162560" marT="60960" marB="6096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67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C00000"/>
                          </a:solidFill>
                        </a:rPr>
                        <a:t>56Fe(</a:t>
                      </a:r>
                      <a:r>
                        <a:rPr lang="fr-FR" sz="1600" dirty="0" err="1" smtClean="0">
                          <a:solidFill>
                            <a:srgbClr val="C00000"/>
                          </a:solidFill>
                        </a:rPr>
                        <a:t>n,p</a:t>
                      </a:r>
                      <a:r>
                        <a:rPr lang="fr-FR" sz="160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fr-FR" sz="1600" dirty="0">
                        <a:solidFill>
                          <a:srgbClr val="C00000"/>
                        </a:solidFill>
                      </a:endParaRPr>
                    </a:p>
                  </a:txBody>
                  <a:tcPr marL="162560" marR="162560" marT="60960" marB="6096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500" dirty="0"/>
                    </a:p>
                  </a:txBody>
                  <a:tcPr marL="162560" marR="162560" marT="60960" marB="6096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67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C00000"/>
                          </a:solidFill>
                        </a:rPr>
                        <a:t>27Al(n,</a:t>
                      </a:r>
                      <a:r>
                        <a:rPr lang="el-GR" sz="1600" dirty="0" smtClean="0">
                          <a:solidFill>
                            <a:srgbClr val="C00000"/>
                          </a:solidFill>
                        </a:rPr>
                        <a:t>α</a:t>
                      </a:r>
                      <a:r>
                        <a:rPr lang="fr-FR" sz="160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fr-FR" sz="1600" dirty="0">
                        <a:solidFill>
                          <a:srgbClr val="C00000"/>
                        </a:solidFill>
                      </a:endParaRPr>
                    </a:p>
                  </a:txBody>
                  <a:tcPr marL="162560" marR="162560" marT="60960" marB="6096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500" dirty="0"/>
                    </a:p>
                  </a:txBody>
                  <a:tcPr marL="162560" marR="162560" marT="60960" marB="6096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" name="ZoneTexte 21"/>
          <p:cNvSpPr txBox="1"/>
          <p:nvPr/>
        </p:nvSpPr>
        <p:spPr>
          <a:xfrm>
            <a:off x="366631" y="4470204"/>
            <a:ext cx="7550685" cy="700557"/>
          </a:xfrm>
          <a:prstGeom prst="rect">
            <a:avLst/>
          </a:prstGeom>
          <a:noFill/>
        </p:spPr>
        <p:txBody>
          <a:bodyPr wrap="none" lIns="145143" tIns="72571" rIns="145143" bIns="72571" rtlCol="0">
            <a:spAutoFit/>
          </a:bodyPr>
          <a:lstStyle/>
          <a:p>
            <a:r>
              <a:rPr lang="fr-FR" sz="1800" dirty="0" err="1" smtClean="0"/>
              <a:t>Different</a:t>
            </a:r>
            <a:r>
              <a:rPr lang="fr-FR" sz="1800" dirty="0" smtClean="0"/>
              <a:t> neutron </a:t>
            </a:r>
            <a:r>
              <a:rPr lang="fr-FR" sz="1800" dirty="0" err="1" smtClean="0"/>
              <a:t>energy</a:t>
            </a:r>
            <a:r>
              <a:rPr lang="fr-FR" sz="1800" dirty="0" smtClean="0"/>
              <a:t> </a:t>
            </a:r>
            <a:r>
              <a:rPr lang="fr-FR" sz="1800" dirty="0" err="1" smtClean="0"/>
              <a:t>responses</a:t>
            </a:r>
            <a:r>
              <a:rPr lang="fr-FR" sz="1800" dirty="0" smtClean="0"/>
              <a:t> : </a:t>
            </a:r>
            <a:r>
              <a:rPr lang="fr-FR" sz="1800" dirty="0" smtClean="0">
                <a:solidFill>
                  <a:schemeClr val="accent1"/>
                </a:solidFill>
              </a:rPr>
              <a:t>Thermal</a:t>
            </a:r>
            <a:r>
              <a:rPr lang="fr-FR" sz="1800" dirty="0" smtClean="0"/>
              <a:t>, </a:t>
            </a:r>
            <a:r>
              <a:rPr lang="fr-FR" sz="1800" dirty="0" err="1" smtClean="0">
                <a:solidFill>
                  <a:schemeClr val="accent2">
                    <a:lumMod val="75000"/>
                  </a:schemeClr>
                </a:solidFill>
              </a:rPr>
              <a:t>epithermal</a:t>
            </a:r>
            <a:r>
              <a:rPr lang="fr-FR" sz="1800" dirty="0" smtClean="0"/>
              <a:t>, </a:t>
            </a:r>
            <a:r>
              <a:rPr lang="fr-FR" sz="1800" dirty="0" err="1" smtClean="0">
                <a:solidFill>
                  <a:schemeClr val="accent4">
                    <a:lumMod val="75000"/>
                  </a:schemeClr>
                </a:solidFill>
              </a:rPr>
              <a:t>intermediate</a:t>
            </a:r>
            <a:r>
              <a:rPr lang="fr-FR" sz="1800" dirty="0" smtClean="0"/>
              <a:t>, </a:t>
            </a:r>
            <a:r>
              <a:rPr lang="fr-FR" sz="1800" dirty="0" err="1" smtClean="0">
                <a:solidFill>
                  <a:srgbClr val="C00000"/>
                </a:solidFill>
              </a:rPr>
              <a:t>fast</a:t>
            </a:r>
            <a:r>
              <a:rPr lang="fr-FR" sz="1800" dirty="0" smtClean="0"/>
              <a:t>.</a:t>
            </a:r>
          </a:p>
          <a:p>
            <a:r>
              <a:rPr lang="fr-FR" sz="1800" dirty="0"/>
              <a:t>(</a:t>
            </a:r>
            <a:r>
              <a:rPr lang="fr-FR" sz="1800" dirty="0" err="1"/>
              <a:t>also</a:t>
            </a:r>
            <a:r>
              <a:rPr lang="fr-FR" sz="1800" dirty="0"/>
              <a:t> change </a:t>
            </a:r>
            <a:r>
              <a:rPr lang="fr-FR" sz="1800" dirty="0" err="1"/>
              <a:t>with</a:t>
            </a:r>
            <a:r>
              <a:rPr lang="fr-FR" sz="1800" dirty="0"/>
              <a:t> respect to the </a:t>
            </a:r>
            <a:r>
              <a:rPr lang="fr-FR" sz="1800" dirty="0" smtClean="0"/>
              <a:t>position </a:t>
            </a:r>
            <a:r>
              <a:rPr lang="fr-FR" sz="1800" dirty="0" err="1" smtClean="0"/>
              <a:t>along</a:t>
            </a:r>
            <a:r>
              <a:rPr lang="fr-FR" sz="1800" dirty="0" smtClean="0"/>
              <a:t> </a:t>
            </a:r>
            <a:r>
              <a:rPr lang="fr-FR" sz="1800" dirty="0" err="1"/>
              <a:t>reflector</a:t>
            </a:r>
            <a:r>
              <a:rPr lang="fr-FR" sz="1800" dirty="0"/>
              <a:t>)</a:t>
            </a:r>
          </a:p>
        </p:txBody>
      </p:sp>
      <p:sp>
        <p:nvSpPr>
          <p:cNvPr id="15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11157188" y="6665909"/>
            <a:ext cx="837259" cy="153888"/>
          </a:xfrm>
        </p:spPr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7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639906" y="6635578"/>
            <a:ext cx="1259091" cy="1842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endParaRPr lang="fr-FR" sz="1100" dirty="0"/>
          </a:p>
        </p:txBody>
      </p:sp>
      <p:sp>
        <p:nvSpPr>
          <p:cNvPr id="16" name="Rectangle 15"/>
          <p:cNvSpPr/>
          <p:nvPr/>
        </p:nvSpPr>
        <p:spPr>
          <a:xfrm>
            <a:off x="6540034" y="6635578"/>
            <a:ext cx="3214341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fr-FR" sz="1100" dirty="0" smtClean="0"/>
              <a:t>Meeting INDEN, IAEA, Vienna, </a:t>
            </a:r>
            <a:r>
              <a:rPr lang="fr-FR" sz="1100" dirty="0" smtClean="0"/>
              <a:t>14-18 </a:t>
            </a:r>
            <a:r>
              <a:rPr lang="fr-FR" sz="1100" dirty="0" err="1" smtClean="0"/>
              <a:t>December</a:t>
            </a:r>
            <a:r>
              <a:rPr lang="fr-FR" sz="1100" dirty="0" smtClean="0"/>
              <a:t> 2020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66732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NUCLEAR DATA VALIDATION AT PERLE: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1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8</a:t>
            </a:fld>
            <a:endParaRPr lang="fr-FR" sz="11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/>
              <p:cNvSpPr txBox="1"/>
              <p:nvPr/>
            </p:nvSpPr>
            <p:spPr>
              <a:xfrm>
                <a:off x="5991358" y="1691001"/>
                <a:ext cx="3078471" cy="590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dirty="0" smtClean="0"/>
                  <a:t>For position i: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𝑅𝑅</m:t>
                        </m:r>
                        <m:d>
                          <m:d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𝑝𝑜𝑠𝑖𝑡𝑖𝑜𝑛</m:t>
                            </m:r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num>
                      <m:den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𝑅𝑅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𝑝𝑜𝑠𝑖𝑡𝑖𝑜𝑛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 0)</m:t>
                        </m:r>
                      </m:den>
                    </m:f>
                  </m:oMath>
                </a14:m>
                <a:endParaRPr lang="fr-FR" sz="2000" dirty="0"/>
              </a:p>
            </p:txBody>
          </p:sp>
        </mc:Choice>
        <mc:Fallback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358" y="1691001"/>
                <a:ext cx="3078471" cy="590739"/>
              </a:xfrm>
              <a:prstGeom prst="rect">
                <a:avLst/>
              </a:prstGeom>
              <a:blipFill>
                <a:blip r:embed="rId2"/>
                <a:stretch>
                  <a:fillRect l="-21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70082" y="1691001"/>
            <a:ext cx="77946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/>
              <a:t>Interpretation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Monte Carlo </a:t>
            </a:r>
            <a:r>
              <a:rPr lang="fr-FR" sz="2000" dirty="0" smtClean="0"/>
              <a:t>code TRIPOLI-4*:</a:t>
            </a:r>
            <a:endParaRPr lang="fr-FR" sz="2000" dirty="0"/>
          </a:p>
        </p:txBody>
      </p:sp>
      <p:sp>
        <p:nvSpPr>
          <p:cNvPr id="8" name="Rectangle 7"/>
          <p:cNvSpPr/>
          <p:nvPr/>
        </p:nvSpPr>
        <p:spPr>
          <a:xfrm>
            <a:off x="4895162" y="3759855"/>
            <a:ext cx="66806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/>
              <a:t>Comparison</a:t>
            </a:r>
            <a:r>
              <a:rPr lang="fr-FR" sz="2000" dirty="0"/>
              <a:t> </a:t>
            </a:r>
            <a:r>
              <a:rPr lang="fr-FR" sz="2000" dirty="0" err="1" smtClean="0">
                <a:solidFill>
                  <a:srgbClr val="00B050"/>
                </a:solidFill>
              </a:rPr>
              <a:t>Calculation</a:t>
            </a:r>
            <a:r>
              <a:rPr lang="fr-FR" sz="2000" dirty="0" smtClean="0">
                <a:solidFill>
                  <a:srgbClr val="00B050"/>
                </a:solidFill>
              </a:rPr>
              <a:t> </a:t>
            </a:r>
            <a:r>
              <a:rPr lang="fr-FR" sz="2000" dirty="0" smtClean="0"/>
              <a:t>- </a:t>
            </a:r>
            <a:r>
              <a:rPr lang="fr-FR" sz="2000" dirty="0" err="1" smtClean="0">
                <a:solidFill>
                  <a:schemeClr val="accent2">
                    <a:lumMod val="75000"/>
                  </a:schemeClr>
                </a:solidFill>
              </a:rPr>
              <a:t>Experiment</a:t>
            </a:r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2000" dirty="0"/>
              <a:t>of neutron </a:t>
            </a:r>
            <a:r>
              <a:rPr lang="fr-FR" sz="2000" dirty="0" smtClean="0"/>
              <a:t>fluence </a:t>
            </a:r>
          </a:p>
          <a:p>
            <a:r>
              <a:rPr lang="fr-FR" sz="2000" dirty="0" err="1" smtClean="0"/>
              <a:t>attenuation</a:t>
            </a:r>
            <a:r>
              <a:rPr lang="fr-FR" sz="2000" dirty="0" smtClean="0"/>
              <a:t>  </a:t>
            </a:r>
            <a:r>
              <a:rPr lang="fr-FR" sz="2000" dirty="0" err="1" smtClean="0"/>
              <a:t>through</a:t>
            </a:r>
            <a:r>
              <a:rPr lang="fr-FR" sz="2000" dirty="0" smtClean="0"/>
              <a:t> </a:t>
            </a:r>
            <a:r>
              <a:rPr lang="fr-FR" sz="2000" dirty="0"/>
              <a:t>the </a:t>
            </a:r>
            <a:r>
              <a:rPr lang="fr-FR" sz="2000" dirty="0" err="1"/>
              <a:t>stainless</a:t>
            </a:r>
            <a:r>
              <a:rPr lang="fr-FR" sz="2000" dirty="0"/>
              <a:t> </a:t>
            </a:r>
            <a:r>
              <a:rPr lang="fr-FR" sz="2000" dirty="0" err="1"/>
              <a:t>steel</a:t>
            </a:r>
            <a:r>
              <a:rPr lang="fr-FR" sz="2000" dirty="0"/>
              <a:t> </a:t>
            </a:r>
            <a:r>
              <a:rPr lang="fr-FR" sz="2000" dirty="0" err="1" smtClean="0"/>
              <a:t>reflector</a:t>
            </a:r>
            <a:r>
              <a:rPr lang="fr-FR" sz="2000" dirty="0"/>
              <a:t> </a:t>
            </a:r>
            <a:r>
              <a:rPr lang="fr-FR" sz="2000" dirty="0" smtClean="0"/>
              <a:t>(</a:t>
            </a:r>
            <a:r>
              <a:rPr lang="fr-FR" sz="2000" dirty="0" smtClean="0">
                <a:solidFill>
                  <a:srgbClr val="00B050"/>
                </a:solidFill>
              </a:rPr>
              <a:t>C</a:t>
            </a:r>
            <a:r>
              <a:rPr lang="fr-FR" sz="2000" dirty="0" smtClean="0"/>
              <a:t>/</a:t>
            </a:r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</a:rPr>
              <a:t>E-1)</a:t>
            </a:r>
            <a:endParaRPr lang="fr-FR" sz="2000" dirty="0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9069829" y="1699546"/>
            <a:ext cx="210526" cy="2868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9280355" y="1487767"/>
            <a:ext cx="1660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000" dirty="0" err="1" smtClean="0">
                <a:solidFill>
                  <a:srgbClr val="00B050"/>
                </a:solidFill>
              </a:rPr>
              <a:t>Calculation</a:t>
            </a:r>
            <a:r>
              <a:rPr lang="fr-FR" sz="1800" dirty="0" smtClean="0">
                <a:solidFill>
                  <a:srgbClr val="00B050"/>
                </a:solidFill>
              </a:rPr>
              <a:t> (C)</a:t>
            </a:r>
            <a:endParaRPr lang="fr-FR" sz="1800" dirty="0"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280832" y="1899794"/>
            <a:ext cx="1724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000" dirty="0" err="1" smtClean="0">
                <a:solidFill>
                  <a:schemeClr val="accent2">
                    <a:lumMod val="75000"/>
                  </a:schemeClr>
                </a:solidFill>
              </a:rPr>
              <a:t>Experiment</a:t>
            </a:r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</a:rPr>
              <a:t> (E)</a:t>
            </a:r>
            <a:endParaRPr lang="fr-FR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2" name="Connecteur droit avec flèche 11"/>
          <p:cNvCxnSpPr>
            <a:stCxn id="6" idx="3"/>
          </p:cNvCxnSpPr>
          <p:nvPr/>
        </p:nvCxnSpPr>
        <p:spPr>
          <a:xfrm>
            <a:off x="9069829" y="1986371"/>
            <a:ext cx="302580" cy="1644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379"/>
          <a:stretch/>
        </p:blipFill>
        <p:spPr>
          <a:xfrm>
            <a:off x="439214" y="2908528"/>
            <a:ext cx="3876675" cy="28892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24999" y="6326394"/>
            <a:ext cx="5401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sz="1400" i="1" dirty="0">
                <a:solidFill>
                  <a:srgbClr val="3F3F3F"/>
                </a:solidFill>
              </a:rPr>
              <a:t>* E. </a:t>
            </a:r>
            <a:r>
              <a:rPr lang="en-US" sz="1400" i="1" dirty="0" err="1">
                <a:solidFill>
                  <a:srgbClr val="3F3F3F"/>
                </a:solidFill>
              </a:rPr>
              <a:t>Brun</a:t>
            </a:r>
            <a:r>
              <a:rPr lang="en-US" sz="1400" i="1" dirty="0">
                <a:solidFill>
                  <a:srgbClr val="3F3F3F"/>
                </a:solidFill>
              </a:rPr>
              <a:t> et al, Annals of Nuclear Energy, Volume 82, pp. 151-160, 2015.</a:t>
            </a:r>
            <a:endParaRPr lang="fr-FR" sz="1400" i="1" dirty="0">
              <a:solidFill>
                <a:srgbClr val="3F3F3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639906" y="6635578"/>
            <a:ext cx="1259091" cy="1842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endParaRPr lang="fr-FR" sz="1100" dirty="0"/>
          </a:p>
        </p:txBody>
      </p:sp>
      <p:sp>
        <p:nvSpPr>
          <p:cNvPr id="19" name="Rectangle 18"/>
          <p:cNvSpPr/>
          <p:nvPr/>
        </p:nvSpPr>
        <p:spPr>
          <a:xfrm>
            <a:off x="6540034" y="6635578"/>
            <a:ext cx="3214341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fr-FR" sz="1100" dirty="0" smtClean="0"/>
              <a:t>Meeting INDEN, IAEA, Vienna, </a:t>
            </a:r>
            <a:r>
              <a:rPr lang="fr-FR" sz="1100" dirty="0" smtClean="0"/>
              <a:t>14-18 </a:t>
            </a:r>
            <a:r>
              <a:rPr lang="fr-FR" sz="1100" dirty="0" err="1" smtClean="0"/>
              <a:t>December</a:t>
            </a:r>
            <a:r>
              <a:rPr lang="fr-FR" sz="1100" dirty="0" smtClean="0"/>
              <a:t> 2020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50755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NUCLEAR DATA VALIDATION AT PERLE: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11136168" y="4732005"/>
            <a:ext cx="837259" cy="169277"/>
          </a:xfrm>
        </p:spPr>
        <p:txBody>
          <a:bodyPr/>
          <a:lstStyle/>
          <a:p>
            <a:pPr algn="ctr"/>
            <a:fld id="{854A34C9-9A4B-6445-85E1-F779B5E87362}" type="slidenum">
              <a:rPr lang="fr-FR" sz="11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9</a:t>
            </a:fld>
            <a:endParaRPr lang="fr-FR" sz="11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3823" y="734489"/>
            <a:ext cx="1142686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u="sng" dirty="0" smtClean="0"/>
              <a:t>Test new RRP </a:t>
            </a:r>
            <a:r>
              <a:rPr lang="fr-FR" sz="2000" u="sng" dirty="0" err="1" smtClean="0"/>
              <a:t>evaluation</a:t>
            </a:r>
            <a:r>
              <a:rPr lang="fr-FR" sz="2000" u="sng" dirty="0" smtClean="0"/>
              <a:t> file </a:t>
            </a:r>
            <a:r>
              <a:rPr lang="fr-FR" sz="2000" dirty="0" smtClean="0"/>
              <a:t>:</a:t>
            </a:r>
            <a:endParaRPr lang="fr-FR" sz="2000" dirty="0" smtClean="0"/>
          </a:p>
          <a:p>
            <a:r>
              <a:rPr lang="fr-FR" sz="1800" dirty="0" err="1">
                <a:solidFill>
                  <a:schemeClr val="accent4">
                    <a:lumMod val="75000"/>
                  </a:schemeClr>
                </a:solidFill>
              </a:rPr>
              <a:t>Intermediate</a:t>
            </a:r>
            <a:r>
              <a:rPr lang="fr-FR" sz="1800" dirty="0" smtClean="0"/>
              <a:t> </a:t>
            </a:r>
            <a:r>
              <a:rPr lang="fr-FR" sz="1800" dirty="0" smtClean="0"/>
              <a:t>and </a:t>
            </a:r>
            <a:r>
              <a:rPr lang="fr-FR" sz="1800" dirty="0" err="1">
                <a:solidFill>
                  <a:srgbClr val="C00000"/>
                </a:solidFill>
              </a:rPr>
              <a:t>fast</a:t>
            </a:r>
            <a:r>
              <a:rPr lang="fr-FR" sz="1800" dirty="0" smtClean="0"/>
              <a:t> </a:t>
            </a:r>
            <a:r>
              <a:rPr lang="fr-FR" sz="1800" dirty="0" err="1" smtClean="0"/>
              <a:t>energy</a:t>
            </a:r>
            <a:r>
              <a:rPr lang="fr-FR" sz="1800" dirty="0" smtClean="0"/>
              <a:t> </a:t>
            </a:r>
            <a:r>
              <a:rPr lang="fr-FR" sz="1800" dirty="0" err="1" smtClean="0"/>
              <a:t>region</a:t>
            </a:r>
            <a:r>
              <a:rPr lang="fr-FR" sz="1800" dirty="0"/>
              <a:t>:</a:t>
            </a:r>
            <a:r>
              <a:rPr lang="fr-FR" sz="1800" dirty="0" smtClean="0"/>
              <a:t> 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261894" y="1790673"/>
            <a:ext cx="3441700" cy="1811821"/>
            <a:chOff x="620058" y="3138551"/>
            <a:chExt cx="3441700" cy="1811821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92" t="11111" r="46591" b="68559"/>
            <a:stretch/>
          </p:blipFill>
          <p:spPr>
            <a:xfrm>
              <a:off x="620058" y="3138551"/>
              <a:ext cx="3441700" cy="1278059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92" t="69730" r="46591" b="21576"/>
            <a:stretch/>
          </p:blipFill>
          <p:spPr>
            <a:xfrm>
              <a:off x="620058" y="4403833"/>
              <a:ext cx="3441700" cy="546539"/>
            </a:xfrm>
            <a:prstGeom prst="rect">
              <a:avLst/>
            </a:prstGeom>
          </p:spPr>
        </p:pic>
      </p:grpSp>
      <p:sp>
        <p:nvSpPr>
          <p:cNvPr id="20" name="Ellipse 19"/>
          <p:cNvSpPr/>
          <p:nvPr/>
        </p:nvSpPr>
        <p:spPr>
          <a:xfrm>
            <a:off x="2195463" y="2728677"/>
            <a:ext cx="1355835" cy="213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2221743" y="3364556"/>
            <a:ext cx="1355835" cy="213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space réservé du numéro de diapositive 2"/>
          <p:cNvSpPr txBox="1">
            <a:spLocks/>
          </p:cNvSpPr>
          <p:nvPr/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defPPr>
              <a:defRPr lang="en-US"/>
            </a:defPPr>
            <a:lvl1pPr marL="0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617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7234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5851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4468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3085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1702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0319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08936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54A34C9-9A4B-6445-85E1-F779B5E87362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9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39906" y="6635578"/>
            <a:ext cx="1259091" cy="1842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6540034" y="6635578"/>
            <a:ext cx="3214341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fr-FR" sz="1100" dirty="0" smtClean="0"/>
              <a:t>Meeting INDEN, IAEA, Vienna, </a:t>
            </a:r>
            <a:r>
              <a:rPr lang="fr-FR" sz="1100" dirty="0" smtClean="0"/>
              <a:t>14-18 </a:t>
            </a:r>
            <a:r>
              <a:rPr lang="fr-FR" sz="1100" dirty="0" err="1" smtClean="0"/>
              <a:t>December</a:t>
            </a:r>
            <a:r>
              <a:rPr lang="fr-FR" sz="1100" dirty="0" smtClean="0"/>
              <a:t> 2020</a:t>
            </a:r>
            <a:endParaRPr lang="fr-FR" sz="1100" dirty="0"/>
          </a:p>
        </p:txBody>
      </p:sp>
      <p:pic>
        <p:nvPicPr>
          <p:cNvPr id="3074" name="Picture 2" descr="237Npfisionchamber_jeffVScea20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7" r="6920"/>
          <a:stretch/>
        </p:blipFill>
        <p:spPr bwMode="auto">
          <a:xfrm>
            <a:off x="3723006" y="2942002"/>
            <a:ext cx="4082732" cy="33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238Ufisionchamber_jeffVScea2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361" y="2698971"/>
            <a:ext cx="4386262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67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kaki_INDEN_2019">
  <a:themeElements>
    <a:clrScheme name="CEA Défaut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08BBC"/>
      </a:accent2>
      <a:accent3>
        <a:srgbClr val="D81142"/>
      </a:accent3>
      <a:accent4>
        <a:srgbClr val="FFC000"/>
      </a:accent4>
      <a:accent5>
        <a:srgbClr val="218380"/>
      </a:accent5>
      <a:accent6>
        <a:srgbClr val="8F2D56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16-9.pptx" id="{78E284C9-E62E-4FC8-9A5E-19EE6A13D71E}" vid="{709D2C56-0C01-4A68-A325-4FFD430A3600}"/>
    </a:ext>
  </a:extLst>
</a:theme>
</file>

<file path=ppt/theme/theme2.xml><?xml version="1.0" encoding="utf-8"?>
<a:theme xmlns:a="http://schemas.openxmlformats.org/drawingml/2006/main" name="Template CEA 2019 Clair">
  <a:themeElements>
    <a:clrScheme name="CEA Défaut 2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FFBC42"/>
      </a:accent1>
      <a:accent2>
        <a:srgbClr val="D81159"/>
      </a:accent2>
      <a:accent3>
        <a:srgbClr val="8F2D56"/>
      </a:accent3>
      <a:accent4>
        <a:srgbClr val="689B42"/>
      </a:accent4>
      <a:accent5>
        <a:srgbClr val="218380"/>
      </a:accent5>
      <a:accent6>
        <a:srgbClr val="FFD29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16-9.pptx" id="{78E284C9-E62E-4FC8-9A5E-19EE6A13D71E}" vid="{5846DFC2-8D7E-4335-8C09-415EDC6C5089}"/>
    </a:ext>
  </a:extLst>
</a:theme>
</file>

<file path=ppt/theme/theme3.xml><?xml version="1.0" encoding="utf-8"?>
<a:theme xmlns:a="http://schemas.openxmlformats.org/drawingml/2006/main" name="Template CEA 2019 Marron">
  <a:themeElements>
    <a:clrScheme name="CEA Bleu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49728C"/>
      </a:accent1>
      <a:accent2>
        <a:srgbClr val="689BA6"/>
      </a:accent2>
      <a:accent3>
        <a:srgbClr val="C2F2F2"/>
      </a:accent3>
      <a:accent4>
        <a:srgbClr val="273D40"/>
      </a:accent4>
      <a:accent5>
        <a:srgbClr val="0084B4"/>
      </a:accent5>
      <a:accent6>
        <a:srgbClr val="93E2F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16-9.pptx" id="{78E284C9-E62E-4FC8-9A5E-19EE6A13D71E}" vid="{48DB1935-4DB2-49BA-AEDC-D8FE50F2938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2F2A79C4BED747976EC3AD530384C1" ma:contentTypeVersion="0" ma:contentTypeDescription="Crée un document." ma:contentTypeScope="" ma:versionID="9ea4ffbb61354172aceb879db3e265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AADB5F-8552-41F6-8E41-B7291DF52D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07AC35C-3B9B-457D-863A-1C1FD396D7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09A53C-8D88-4760-8267-C28D6D92D7C7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Diakaki_INDEN_2019</Template>
  <TotalTime>3411</TotalTime>
  <Words>752</Words>
  <Application>Microsoft Office PowerPoint</Application>
  <PresentationFormat>Grand écran</PresentationFormat>
  <Paragraphs>105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Cambria Math</vt:lpstr>
      <vt:lpstr>Symbol</vt:lpstr>
      <vt:lpstr>Wingdings</vt:lpstr>
      <vt:lpstr>Wingdings 3</vt:lpstr>
      <vt:lpstr>Diakaki_INDEN_2019</vt:lpstr>
      <vt:lpstr>Template CEA 2019 Clair</vt:lpstr>
      <vt:lpstr>Template CEA 2019 Marron</vt:lpstr>
      <vt:lpstr>Présentation PowerPoint</vt:lpstr>
      <vt:lpstr>OUTLINE</vt:lpstr>
      <vt:lpstr>Resolved Resonances Region (up to 850keV)</vt:lpstr>
      <vt:lpstr>Extend RRR?</vt:lpstr>
      <vt:lpstr>56Fe(n,inl) </vt:lpstr>
      <vt:lpstr>STATISTICAL ANALYSIS OF RESONANCES</vt:lpstr>
      <vt:lpstr>Présentation PowerPoint</vt:lpstr>
      <vt:lpstr>NUCLEAR DATA VALIDATION AT PERLE:</vt:lpstr>
      <vt:lpstr>NUCLEAR DATA VALIDATION AT PERLE:</vt:lpstr>
      <vt:lpstr>FURTHER WORK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DIAKAKI Maria 243395</dc:creator>
  <cp:lastModifiedBy>DIAKAKI Maria 243395</cp:lastModifiedBy>
  <cp:revision>116</cp:revision>
  <cp:lastPrinted>2018-12-05T09:44:31Z</cp:lastPrinted>
  <dcterms:created xsi:type="dcterms:W3CDTF">2019-11-19T10:15:03Z</dcterms:created>
  <dcterms:modified xsi:type="dcterms:W3CDTF">2020-12-15T15:46:09Z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0x010100362F2A79C4BED747976EC3AD530384C1</vt:lpwstr>
  </property>
  <property fmtid="{D5CDD505-2E9C-101B-9397-08002B2CF9AE}" pid="3" name="I2ICODE">
    <vt:lpwstr>WEB</vt:lpwstr>
  </property>
  <property fmtid="{D5CDD505-2E9C-101B-9397-08002B2CF9AE}" pid="4" name="WebApplicationID">
    <vt:lpwstr>3f72b11a-dedf-47a1-b48a-dfd7b45017bd</vt:lpwstr>
  </property>
  <property fmtid="{D5CDD505-2E9C-101B-9397-08002B2CF9AE}" pid="5" name="I2ISITECODE">
    <vt:lpwstr/>
  </property>
</Properties>
</file>